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97" r:id="rId3"/>
    <p:sldId id="311" r:id="rId4"/>
    <p:sldId id="310" r:id="rId5"/>
    <p:sldId id="312" r:id="rId6"/>
    <p:sldId id="299" r:id="rId7"/>
    <p:sldId id="316" r:id="rId8"/>
    <p:sldId id="317" r:id="rId9"/>
    <p:sldId id="318" r:id="rId10"/>
    <p:sldId id="315" r:id="rId11"/>
    <p:sldId id="319" r:id="rId12"/>
    <p:sldId id="320" r:id="rId13"/>
    <p:sldId id="313" r:id="rId14"/>
    <p:sldId id="323" r:id="rId15"/>
    <p:sldId id="322" r:id="rId16"/>
    <p:sldId id="321" r:id="rId17"/>
    <p:sldId id="326" r:id="rId18"/>
    <p:sldId id="327" r:id="rId19"/>
    <p:sldId id="325" r:id="rId20"/>
    <p:sldId id="32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90" autoAdjust="0"/>
  </p:normalViewPr>
  <p:slideViewPr>
    <p:cSldViewPr>
      <p:cViewPr varScale="1">
        <p:scale>
          <a:sx n="55" d="100"/>
          <a:sy n="55" d="100"/>
        </p:scale>
        <p:origin x="18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17BEA-33C3-499F-8E91-20BB5F03805F}"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46839-314C-4E56-B4D7-221F2FA4805C}" type="slidenum">
              <a:rPr lang="en-US" smtClean="0"/>
              <a:t>‹#›</a:t>
            </a:fld>
            <a:endParaRPr lang="en-US"/>
          </a:p>
        </p:txBody>
      </p:sp>
    </p:spTree>
    <p:extLst>
      <p:ext uri="{BB962C8B-B14F-4D97-AF65-F5344CB8AC3E}">
        <p14:creationId xmlns:p14="http://schemas.microsoft.com/office/powerpoint/2010/main" val="28139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ou.edu/provost/library/clip/tutorials/internet_tips.ht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t1ZwgDeX2eQ" TargetMode="External"/><Relationship Id="rId5" Type="http://schemas.openxmlformats.org/officeDocument/2006/relationships/hyperlink" Target="https://www.youtube.com/watch?v=3G9kLPtOVKc" TargetMode="External"/><Relationship Id="rId4" Type="http://schemas.openxmlformats.org/officeDocument/2006/relationships/hyperlink" Target="http://library.acadiau.ca/tutorials/websearchin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t1ZwgDeX2e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u.edu/provost/library/clip/tutorials/internet_tips.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library.acadiau.ca/tutorials/websearch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G9kLPtOVK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Successful Web Searches </a:t>
            </a:r>
            <a:r>
              <a:rPr lang="en-US" b="0" dirty="0" smtClean="0"/>
              <a:t>PPT </a:t>
            </a:r>
            <a:r>
              <a:rPr lang="en-US" b="1" dirty="0" smtClean="0"/>
              <a:t>#T56 </a:t>
            </a:r>
            <a:r>
              <a:rPr lang="en-US" b="0" dirty="0" smtClean="0"/>
              <a:t>provides an introduction to using Google in particular, and search</a:t>
            </a:r>
            <a:r>
              <a:rPr lang="en-US" b="0" baseline="0" dirty="0" smtClean="0"/>
              <a:t> engines in general, to achieve better results for your academic research.</a:t>
            </a:r>
            <a:endParaRPr lang="en-US" b="0" dirty="0" smtClean="0"/>
          </a:p>
          <a:p>
            <a:endParaRPr lang="en-US" dirty="0" smtClean="0"/>
          </a:p>
          <a:p>
            <a:r>
              <a:rPr lang="en-US" b="1" dirty="0" smtClean="0"/>
              <a:t>RESOURCES</a:t>
            </a:r>
          </a:p>
          <a:p>
            <a:r>
              <a:rPr lang="en-US" i="1" dirty="0" smtClean="0"/>
              <a:t>The world of information (Beyond</a:t>
            </a:r>
            <a:r>
              <a:rPr lang="en-US" i="1" baseline="0" dirty="0" smtClean="0"/>
              <a:t> Google)  </a:t>
            </a:r>
            <a:r>
              <a:rPr lang="en-US" dirty="0" smtClean="0"/>
              <a:t>https://www.youtube.com/watch?v=IkWadth56zs </a:t>
            </a:r>
          </a:p>
          <a:p>
            <a:r>
              <a:rPr lang="en-US" dirty="0" smtClean="0"/>
              <a:t>This visualizes</a:t>
            </a:r>
            <a:r>
              <a:rPr lang="en-US" baseline="0" dirty="0" smtClean="0"/>
              <a:t> the different resources on the Internet not covered by search engines such as Google.  Video is 2:42 min.  (Resource </a:t>
            </a:r>
            <a:r>
              <a:rPr lang="en-US" b="1" baseline="0" dirty="0" smtClean="0"/>
              <a:t>#F305 </a:t>
            </a:r>
            <a:r>
              <a:rPr lang="en-US" baseline="0" dirty="0" smtClean="0"/>
              <a:t>in the </a:t>
            </a:r>
            <a:r>
              <a:rPr lang="en-US" i="1" baseline="0" dirty="0" smtClean="0"/>
              <a:t>HCT Student Research </a:t>
            </a:r>
            <a:r>
              <a:rPr lang="en-US" baseline="0" dirty="0" smtClean="0"/>
              <a:t>website)</a:t>
            </a:r>
          </a:p>
          <a:p>
            <a:r>
              <a:rPr lang="en-US" b="1" baseline="0" dirty="0" smtClean="0"/>
              <a:t>#T60 </a:t>
            </a:r>
            <a:r>
              <a:rPr lang="en-US" baseline="0" dirty="0" smtClean="0"/>
              <a:t>Successful Searching with Google WORKSHEET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#F303 </a:t>
            </a:r>
            <a:r>
              <a:rPr lang="en-US" sz="1200" i="1" kern="1200" dirty="0" smtClean="0">
                <a:solidFill>
                  <a:schemeClr val="tx1"/>
                </a:solidFill>
                <a:effectLst/>
                <a:latin typeface="+mn-lt"/>
                <a:ea typeface="+mn-ea"/>
                <a:cs typeface="+mn-cs"/>
              </a:rPr>
              <a:t>Internet Searching tips Tutorial  </a:t>
            </a:r>
            <a:r>
              <a:rPr lang="en-US" sz="1200" u="sng" kern="1200" dirty="0" smtClean="0">
                <a:solidFill>
                  <a:schemeClr val="tx1"/>
                </a:solidFill>
                <a:effectLst/>
                <a:latin typeface="+mn-lt"/>
                <a:ea typeface="+mn-ea"/>
                <a:cs typeface="+mn-cs"/>
                <a:hlinkClick r:id="rId3"/>
              </a:rPr>
              <a:t>http://www.wou.edu/provost/library/clip/tutorials/internet_tips.htm</a:t>
            </a:r>
            <a:r>
              <a:rPr lang="en-US" sz="1200" kern="1200" dirty="0" smtClean="0">
                <a:solidFill>
                  <a:schemeClr val="tx1"/>
                </a:solidFill>
                <a:effectLst/>
                <a:latin typeface="+mn-lt"/>
                <a:ea typeface="+mn-ea"/>
                <a:cs typeface="+mn-cs"/>
              </a:rPr>
              <a:t> A clear explanation of how search engines like Google work – what they do with your query, and how to design a better search to get good results. Produced by CLIP, US.  Tutorial is 4:05 min. </a:t>
            </a:r>
          </a:p>
          <a:p>
            <a:r>
              <a:rPr lang="en-US" b="1" dirty="0" smtClean="0"/>
              <a:t>#F304 </a:t>
            </a:r>
            <a:r>
              <a:rPr lang="en-US" sz="1200" i="1" kern="1200" dirty="0" smtClean="0">
                <a:solidFill>
                  <a:schemeClr val="tx1"/>
                </a:solidFill>
                <a:effectLst/>
                <a:latin typeface="+mn-lt"/>
                <a:ea typeface="+mn-ea"/>
                <a:cs typeface="+mn-cs"/>
              </a:rPr>
              <a:t>Searching with Success Tutorial</a:t>
            </a:r>
            <a:r>
              <a:rPr lang="en-US" sz="1200" i="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http://library.acadiau.ca/tutorials/websearching/</a:t>
            </a:r>
            <a:r>
              <a:rPr lang="en-US" sz="1200" kern="1200" dirty="0" smtClean="0">
                <a:solidFill>
                  <a:schemeClr val="tx1"/>
                </a:solidFill>
                <a:effectLst/>
                <a:latin typeface="+mn-lt"/>
                <a:ea typeface="+mn-ea"/>
                <a:cs typeface="+mn-cs"/>
              </a:rPr>
              <a:t>  This quick tutorial introduces students to different resources they will find on the Web, including the surface and deep web, and tips for how to search more effectively.  Produced by Vaughan Memorial Library, Canada.  Tutorial takes approx. 10 min.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#F302 </a:t>
            </a:r>
            <a:r>
              <a:rPr lang="en-US" sz="1200" i="1" kern="1200" baseline="0" dirty="0" smtClean="0">
                <a:solidFill>
                  <a:schemeClr val="tx1"/>
                </a:solidFill>
                <a:effectLst/>
                <a:latin typeface="+mn-lt"/>
                <a:ea typeface="+mn-ea"/>
                <a:cs typeface="+mn-cs"/>
              </a:rPr>
              <a:t>HCT One Minute Guides: Google Advanced Search </a:t>
            </a:r>
            <a:r>
              <a:rPr lang="en-US" sz="1200" u="sng" kern="1200" dirty="0" smtClean="0">
                <a:solidFill>
                  <a:schemeClr val="tx1"/>
                </a:solidFill>
                <a:effectLst/>
                <a:latin typeface="+mn-lt"/>
                <a:ea typeface="+mn-ea"/>
                <a:cs typeface="+mn-cs"/>
                <a:hlinkClick r:id="rId5"/>
              </a:rPr>
              <a:t>https://www.youtube.com/watch?v=3G9kLPtOVKc</a:t>
            </a:r>
            <a:r>
              <a:rPr lang="en-US" sz="1200" u="sng"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from the </a:t>
            </a:r>
            <a:r>
              <a:rPr lang="en-US" sz="1200" i="1" u="none" kern="1200" dirty="0" smtClean="0">
                <a:solidFill>
                  <a:schemeClr val="tx1"/>
                </a:solidFill>
                <a:effectLst/>
                <a:latin typeface="+mn-lt"/>
                <a:ea typeface="+mn-ea"/>
                <a:cs typeface="+mn-cs"/>
              </a:rPr>
              <a:t>HCT Student Research </a:t>
            </a:r>
            <a:r>
              <a:rPr lang="en-US" sz="1200" u="none" kern="1200" dirty="0" smtClean="0">
                <a:solidFill>
                  <a:schemeClr val="tx1"/>
                </a:solidFill>
                <a:effectLst/>
                <a:latin typeface="+mn-lt"/>
                <a:ea typeface="+mn-ea"/>
                <a:cs typeface="+mn-cs"/>
              </a:rPr>
              <a:t>website</a:t>
            </a: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search engines, including Google, have an “advanced search” ability to get far better results – demonstrated on this short video.  Video is 0:55 min.</a:t>
            </a:r>
          </a:p>
          <a:p>
            <a:r>
              <a:rPr lang="en-US" b="1" dirty="0" smtClean="0"/>
              <a:t>#F306 </a:t>
            </a:r>
            <a:r>
              <a:rPr lang="en-US" sz="1200" i="1" kern="1200" dirty="0" smtClean="0">
                <a:solidFill>
                  <a:schemeClr val="tx1"/>
                </a:solidFill>
                <a:effectLst/>
                <a:latin typeface="+mn-lt"/>
                <a:ea typeface="+mn-ea"/>
                <a:cs typeface="+mn-cs"/>
              </a:rPr>
              <a:t>Using Google Scholar</a:t>
            </a:r>
            <a:r>
              <a:rPr lang="en-US" sz="1200" i="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https://www.youtube.com/watch?v=t1ZwgDeX2eQ</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clear and useful introduction to searching in Google Scholar.  Produced by Cooperative Library Instruction Project (CLIP), US.  Video is 7:02 min.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understand the different web resources you might find on the Internet and how to evaluate and select appropriate academic information, review </a:t>
            </a:r>
            <a:r>
              <a:rPr lang="en-US" b="1" baseline="0" dirty="0" smtClean="0"/>
              <a:t>#T103 </a:t>
            </a:r>
            <a:r>
              <a:rPr lang="en-US" b="0" baseline="0" dirty="0" smtClean="0"/>
              <a:t>PPT </a:t>
            </a:r>
            <a:r>
              <a:rPr lang="en-US" baseline="0" dirty="0" smtClean="0"/>
              <a:t>Evaluating Information Resources from the </a:t>
            </a:r>
            <a:r>
              <a:rPr lang="en-US" i="1" baseline="0" dirty="0" smtClean="0"/>
              <a:t>HCT Student Research </a:t>
            </a:r>
            <a:r>
              <a:rPr lang="en-US" baseline="0" dirty="0" smtClean="0"/>
              <a:t>website</a:t>
            </a:r>
            <a:endParaRPr lang="en-US" b="0" dirty="0" smtClean="0"/>
          </a:p>
        </p:txBody>
      </p:sp>
      <p:sp>
        <p:nvSpPr>
          <p:cNvPr id="4" name="Slide Number Placeholder 3"/>
          <p:cNvSpPr>
            <a:spLocks noGrp="1"/>
          </p:cNvSpPr>
          <p:nvPr>
            <p:ph type="sldNum" sz="quarter" idx="10"/>
          </p:nvPr>
        </p:nvSpPr>
        <p:spPr/>
        <p:txBody>
          <a:bodyPr/>
          <a:lstStyle/>
          <a:p>
            <a:fld id="{BF946839-314C-4E56-B4D7-221F2FA4805C}" type="slidenum">
              <a:rPr lang="en-US" smtClean="0"/>
              <a:t>1</a:t>
            </a:fld>
            <a:endParaRPr lang="en-US"/>
          </a:p>
        </p:txBody>
      </p:sp>
    </p:spTree>
    <p:extLst>
      <p:ext uri="{BB962C8B-B14F-4D97-AF65-F5344CB8AC3E}">
        <p14:creationId xmlns:p14="http://schemas.microsoft.com/office/powerpoint/2010/main" val="398861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a:t>
            </a:r>
            <a:r>
              <a:rPr lang="en-US" b="1" dirty="0" smtClean="0"/>
              <a:t>#F306 </a:t>
            </a:r>
            <a:r>
              <a:rPr lang="en-US" sz="1200" i="1" kern="1200" dirty="0" smtClean="0">
                <a:solidFill>
                  <a:schemeClr val="tx1"/>
                </a:solidFill>
                <a:effectLst/>
                <a:latin typeface="+mn-lt"/>
                <a:ea typeface="+mn-ea"/>
                <a:cs typeface="+mn-cs"/>
              </a:rPr>
              <a:t>Using Google Scholar</a:t>
            </a:r>
            <a:r>
              <a:rPr lang="en-US" sz="1200" i="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https://www.youtube.com/watch?v=t1ZwgDeX2eQ</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clear and useful introduction to searching in Google Scholar.  Produced by Cooperative Library Instruction Project (CLIP), US.  Video is 7:02 min.</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10</a:t>
            </a:fld>
            <a:endParaRPr lang="en-US"/>
          </a:p>
        </p:txBody>
      </p:sp>
    </p:spTree>
    <p:extLst>
      <p:ext uri="{BB962C8B-B14F-4D97-AF65-F5344CB8AC3E}">
        <p14:creationId xmlns:p14="http://schemas.microsoft.com/office/powerpoint/2010/main" val="318547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try out using Google Scholar</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11</a:t>
            </a:fld>
            <a:endParaRPr lang="en-US"/>
          </a:p>
        </p:txBody>
      </p:sp>
    </p:spTree>
    <p:extLst>
      <p:ext uri="{BB962C8B-B14F-4D97-AF65-F5344CB8AC3E}">
        <p14:creationId xmlns:p14="http://schemas.microsoft.com/office/powerpoint/2010/main" val="330010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“Library Links” in Scholar Settings, and search for HCT.  If HCT is already there and ticked, Scholar will link to HCT resources in the results list for your searches automatically.</a:t>
            </a:r>
          </a:p>
          <a:p>
            <a:r>
              <a:rPr lang="en-US" baseline="0" dirty="0" smtClean="0"/>
              <a:t>When following a link to HCT resources, you may be asked for user name and password.</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12</a:t>
            </a:fld>
            <a:endParaRPr lang="en-US"/>
          </a:p>
        </p:txBody>
      </p:sp>
    </p:spTree>
    <p:extLst>
      <p:ext uri="{BB962C8B-B14F-4D97-AF65-F5344CB8AC3E}">
        <p14:creationId xmlns:p14="http://schemas.microsoft.com/office/powerpoint/2010/main" val="292203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13</a:t>
            </a:fld>
            <a:endParaRPr lang="en-US"/>
          </a:p>
        </p:txBody>
      </p:sp>
    </p:spTree>
    <p:extLst>
      <p:ext uri="{BB962C8B-B14F-4D97-AF65-F5344CB8AC3E}">
        <p14:creationId xmlns:p14="http://schemas.microsoft.com/office/powerpoint/2010/main" val="384385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a:t>
            </a:r>
            <a:r>
              <a:rPr lang="en-US" b="1" dirty="0" smtClean="0"/>
              <a:t>What is the difference between a PDF and HTML copy of an article?</a:t>
            </a:r>
          </a:p>
          <a:p>
            <a:r>
              <a:rPr lang="en-US" baseline="0" dirty="0" smtClean="0"/>
              <a:t>ANSWERS:</a:t>
            </a:r>
          </a:p>
          <a:p>
            <a:r>
              <a:rPr lang="en-US" baseline="0" dirty="0" smtClean="0"/>
              <a:t>PDF is like a photocopy of the pages of the article as it appeared in the journal – includes pictures, graphs, statistics, page numbers</a:t>
            </a:r>
          </a:p>
          <a:p>
            <a:r>
              <a:rPr lang="en-US" baseline="0" dirty="0" smtClean="0"/>
              <a:t>HTML often just shows the words which were in the article.  Sometimes images and other things are shown, but not always.  Page numbers are important for the citation of the journal article, as you will know/find out when looking at citations and referencing</a:t>
            </a:r>
          </a:p>
          <a:p>
            <a:endParaRPr lang="en-US" b="1" dirty="0"/>
          </a:p>
        </p:txBody>
      </p:sp>
      <p:sp>
        <p:nvSpPr>
          <p:cNvPr id="4" name="Slide Number Placeholder 3"/>
          <p:cNvSpPr>
            <a:spLocks noGrp="1"/>
          </p:cNvSpPr>
          <p:nvPr>
            <p:ph type="sldNum" sz="quarter" idx="10"/>
          </p:nvPr>
        </p:nvSpPr>
        <p:spPr/>
        <p:txBody>
          <a:bodyPr/>
          <a:lstStyle/>
          <a:p>
            <a:fld id="{BF946839-314C-4E56-B4D7-221F2FA4805C}" type="slidenum">
              <a:rPr lang="en-US" smtClean="0"/>
              <a:t>16</a:t>
            </a:fld>
            <a:endParaRPr lang="en-US"/>
          </a:p>
        </p:txBody>
      </p:sp>
    </p:spTree>
    <p:extLst>
      <p:ext uri="{BB962C8B-B14F-4D97-AF65-F5344CB8AC3E}">
        <p14:creationId xmlns:p14="http://schemas.microsoft.com/office/powerpoint/2010/main" val="891756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This is a </a:t>
            </a:r>
            <a:r>
              <a:rPr lang="en-US" b="1" dirty="0" smtClean="0"/>
              <a:t>HTML copy </a:t>
            </a:r>
            <a:r>
              <a:rPr lang="en-US" dirty="0" smtClean="0"/>
              <a:t>of an</a:t>
            </a:r>
            <a:r>
              <a:rPr lang="en-US" baseline="0" dirty="0" smtClean="0"/>
              <a:t> article titled “Hope for child camel jockeys”, from the journal Geographical, March, 2005.</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17</a:t>
            </a:fld>
            <a:endParaRPr lang="en-US"/>
          </a:p>
        </p:txBody>
      </p:sp>
    </p:spTree>
    <p:extLst>
      <p:ext uri="{BB962C8B-B14F-4D97-AF65-F5344CB8AC3E}">
        <p14:creationId xmlns:p14="http://schemas.microsoft.com/office/powerpoint/2010/main" val="1176203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Comments?</a:t>
            </a:r>
          </a:p>
          <a:p>
            <a:r>
              <a:rPr lang="en-US" baseline="0" dirty="0" smtClean="0"/>
              <a:t>Easier to read?</a:t>
            </a:r>
          </a:p>
          <a:p>
            <a:r>
              <a:rPr lang="en-US" baseline="0" dirty="0" smtClean="0"/>
              <a:t>Images and layout of text?</a:t>
            </a:r>
          </a:p>
          <a:p>
            <a:r>
              <a:rPr lang="en-US" baseline="0" dirty="0" smtClean="0"/>
              <a:t>Page number included – V. Important for the APA citation of this resource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18</a:t>
            </a:fld>
            <a:endParaRPr lang="en-US"/>
          </a:p>
        </p:txBody>
      </p:sp>
    </p:spTree>
    <p:extLst>
      <p:ext uri="{BB962C8B-B14F-4D97-AF65-F5344CB8AC3E}">
        <p14:creationId xmlns:p14="http://schemas.microsoft.com/office/powerpoint/2010/main" val="58418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 millions of hits useful?  </a:t>
            </a:r>
            <a:r>
              <a:rPr lang="en-US" b="0" dirty="0" smtClean="0"/>
              <a:t>No</a:t>
            </a:r>
          </a:p>
          <a:p>
            <a:r>
              <a:rPr lang="en-US" b="0" dirty="0" smtClean="0"/>
              <a:t>Put</a:t>
            </a:r>
            <a:r>
              <a:rPr lang="en-US" b="0" baseline="0" dirty="0" smtClean="0"/>
              <a:t> your hand up if you usually look at the second page of results?</a:t>
            </a:r>
          </a:p>
          <a:p>
            <a:r>
              <a:rPr lang="en-US" b="0" baseline="0" dirty="0" smtClean="0"/>
              <a:t>Keep your hand up if you usually look at the third page of results?  The fourth page?</a:t>
            </a:r>
          </a:p>
          <a:p>
            <a:endParaRPr lang="en-US" b="0" baseline="0" dirty="0" smtClean="0"/>
          </a:p>
          <a:p>
            <a:r>
              <a:rPr lang="en-US" b="0" baseline="0" dirty="0" smtClean="0"/>
              <a:t>For most people, finding 30-40 good results would be loads of information!</a:t>
            </a:r>
          </a:p>
          <a:p>
            <a:r>
              <a:rPr lang="en-US" b="0" baseline="0" dirty="0" smtClean="0"/>
              <a:t>The goal is to make your results list much more focused on the academic information you need, rather than finding millions of useless hits.  Let’s not waste time </a:t>
            </a:r>
            <a:r>
              <a:rPr lang="en-US" b="0" baseline="0" dirty="0" smtClean="0">
                <a:sym typeface="Wingdings" panose="05000000000000000000" pitchFamily="2" charset="2"/>
              </a:rPr>
              <a:t></a:t>
            </a:r>
            <a:endParaRPr lang="en-US" b="0" dirty="0" smtClean="0"/>
          </a:p>
        </p:txBody>
      </p:sp>
      <p:sp>
        <p:nvSpPr>
          <p:cNvPr id="4" name="Slide Number Placeholder 3"/>
          <p:cNvSpPr>
            <a:spLocks noGrp="1"/>
          </p:cNvSpPr>
          <p:nvPr>
            <p:ph type="sldNum" sz="quarter" idx="10"/>
          </p:nvPr>
        </p:nvSpPr>
        <p:spPr/>
        <p:txBody>
          <a:bodyPr/>
          <a:lstStyle/>
          <a:p>
            <a:fld id="{BF946839-314C-4E56-B4D7-221F2FA4805C}" type="slidenum">
              <a:rPr lang="en-US" smtClean="0"/>
              <a:t>2</a:t>
            </a:fld>
            <a:endParaRPr lang="en-US"/>
          </a:p>
        </p:txBody>
      </p:sp>
    </p:spTree>
    <p:extLst>
      <p:ext uri="{BB962C8B-B14F-4D97-AF65-F5344CB8AC3E}">
        <p14:creationId xmlns:p14="http://schemas.microsoft.com/office/powerpoint/2010/main" val="356497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search engines in the Internet, though Google is by far the biggest.   They do cover different parts of the Internet however – no ONE search engine covers it all, so try another if you get no results.</a:t>
            </a:r>
          </a:p>
          <a:p>
            <a:endParaRPr lang="en-US" dirty="0" smtClean="0"/>
          </a:p>
          <a:p>
            <a:r>
              <a:rPr lang="en-US" b="1" dirty="0" smtClean="0"/>
              <a:t>BTW, why do you think that</a:t>
            </a:r>
            <a:r>
              <a:rPr lang="en-US" b="1" baseline="0" dirty="0" smtClean="0"/>
              <a:t> search engines exist at all?</a:t>
            </a:r>
          </a:p>
          <a:p>
            <a:r>
              <a:rPr lang="en-US" baseline="0" dirty="0" smtClean="0"/>
              <a:t>They are there to MAKE MONEY.  Pure and simple.  Don’t forget that when you’re looking through your results list, as money often has an influence over where results appear!</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3</a:t>
            </a:fld>
            <a:endParaRPr lang="en-US"/>
          </a:p>
        </p:txBody>
      </p:sp>
    </p:spTree>
    <p:extLst>
      <p:ext uri="{BB962C8B-B14F-4D97-AF65-F5344CB8AC3E}">
        <p14:creationId xmlns:p14="http://schemas.microsoft.com/office/powerpoint/2010/main" val="366909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thing to keep in mind is that there is a lot of information on the Internet which search engines like Google do not have access to.  This is sometimes referred</a:t>
            </a:r>
            <a:r>
              <a:rPr lang="en-US" baseline="0" dirty="0" smtClean="0"/>
              <a:t> to as the surface and the deep web – search engines have access to the surface web only.</a:t>
            </a:r>
            <a:endParaRPr lang="en-US" dirty="0" smtClean="0"/>
          </a:p>
          <a:p>
            <a:endParaRPr lang="en-US" dirty="0" smtClean="0"/>
          </a:p>
          <a:p>
            <a:r>
              <a:rPr lang="en-US" dirty="0" smtClean="0"/>
              <a:t>Review this short VIDEO </a:t>
            </a:r>
            <a:r>
              <a:rPr lang="en-US" i="1" dirty="0" smtClean="0"/>
              <a:t>The world of information (Beyond</a:t>
            </a:r>
            <a:r>
              <a:rPr lang="en-US" i="1" baseline="0" dirty="0" smtClean="0"/>
              <a:t> Google)  </a:t>
            </a:r>
            <a:r>
              <a:rPr lang="en-US" dirty="0" smtClean="0"/>
              <a:t>https://www.youtube.com/watch?v=IkWadth56zs   Video is hyperlinked to this slide</a:t>
            </a:r>
            <a:r>
              <a:rPr lang="en-US" baseline="0" dirty="0" smtClean="0"/>
              <a:t> image.</a:t>
            </a:r>
            <a:endParaRPr lang="en-US" dirty="0" smtClean="0"/>
          </a:p>
          <a:p>
            <a:r>
              <a:rPr lang="en-US" dirty="0" smtClean="0"/>
              <a:t>This visualizes</a:t>
            </a:r>
            <a:r>
              <a:rPr lang="en-US" baseline="0" dirty="0" smtClean="0"/>
              <a:t> the different resources on the Internet not covered by search engines such as Google.  Video is 2:42 min.  (Resource </a:t>
            </a:r>
            <a:r>
              <a:rPr lang="en-US" b="1" baseline="0" dirty="0" smtClean="0"/>
              <a:t>#F305 </a:t>
            </a:r>
            <a:r>
              <a:rPr lang="en-US" baseline="0" dirty="0" smtClean="0"/>
              <a:t>in the </a:t>
            </a:r>
            <a:r>
              <a:rPr lang="en-US" i="1" baseline="0" dirty="0" smtClean="0"/>
              <a:t>HCT Student Research </a:t>
            </a:r>
            <a:r>
              <a:rPr lang="en-US" baseline="0" dirty="0" smtClean="0"/>
              <a:t>website)</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4</a:t>
            </a:fld>
            <a:endParaRPr lang="en-US"/>
          </a:p>
        </p:txBody>
      </p:sp>
    </p:spTree>
    <p:extLst>
      <p:ext uri="{BB962C8B-B14F-4D97-AF65-F5344CB8AC3E}">
        <p14:creationId xmlns:p14="http://schemas.microsoft.com/office/powerpoint/2010/main" val="362829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#F303 </a:t>
            </a:r>
            <a:r>
              <a:rPr lang="en-US" sz="1200" i="1" kern="1200" dirty="0" smtClean="0">
                <a:solidFill>
                  <a:schemeClr val="tx1"/>
                </a:solidFill>
                <a:effectLst/>
                <a:latin typeface="+mn-lt"/>
                <a:ea typeface="+mn-ea"/>
                <a:cs typeface="+mn-cs"/>
              </a:rPr>
              <a:t>Internet Searching tips Tutorial  </a:t>
            </a:r>
            <a:r>
              <a:rPr lang="en-US" sz="1200" u="sng" kern="1200" dirty="0" smtClean="0">
                <a:solidFill>
                  <a:schemeClr val="tx1"/>
                </a:solidFill>
                <a:effectLst/>
                <a:latin typeface="+mn-lt"/>
                <a:ea typeface="+mn-ea"/>
                <a:cs typeface="+mn-cs"/>
                <a:hlinkClick r:id="rId3"/>
              </a:rPr>
              <a:t>http://www.wou.edu/provost/library/clip/tutorials/internet_tips.htm</a:t>
            </a:r>
            <a:r>
              <a:rPr lang="en-US" sz="1200" kern="1200" dirty="0" smtClean="0">
                <a:solidFill>
                  <a:schemeClr val="tx1"/>
                </a:solidFill>
                <a:effectLst/>
                <a:latin typeface="+mn-lt"/>
                <a:ea typeface="+mn-ea"/>
                <a:cs typeface="+mn-cs"/>
              </a:rPr>
              <a:t> A clear explanation of how search engines like Google work – what they do with your query, and how to design a better search to get good results. Produced by CLIP, US.  Tutorial is 4:05 min.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This tutorial is hyperlinked to the top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time, also try</a:t>
            </a:r>
            <a:r>
              <a:rPr lang="en-US" sz="1200" kern="1200" baseline="0" dirty="0" smtClean="0">
                <a:solidFill>
                  <a:schemeClr val="tx1"/>
                </a:solidFill>
                <a:effectLst/>
                <a:latin typeface="+mn-lt"/>
                <a:ea typeface="+mn-ea"/>
                <a:cs typeface="+mn-cs"/>
              </a:rPr>
              <a:t> this excellent resource.  Otherwise this tutorial could be suggested before or after class time.</a:t>
            </a:r>
            <a:endParaRPr lang="en-US" sz="1200" kern="1200" dirty="0" smtClean="0">
              <a:solidFill>
                <a:schemeClr val="tx1"/>
              </a:solidFill>
              <a:effectLst/>
              <a:latin typeface="+mn-lt"/>
              <a:ea typeface="+mn-ea"/>
              <a:cs typeface="+mn-cs"/>
            </a:endParaRPr>
          </a:p>
          <a:p>
            <a:r>
              <a:rPr lang="en-US" b="1" dirty="0" smtClean="0"/>
              <a:t>#F304 </a:t>
            </a:r>
            <a:r>
              <a:rPr lang="en-US" sz="1200" i="1" kern="1200" dirty="0" smtClean="0">
                <a:solidFill>
                  <a:schemeClr val="tx1"/>
                </a:solidFill>
                <a:effectLst/>
                <a:latin typeface="+mn-lt"/>
                <a:ea typeface="+mn-ea"/>
                <a:cs typeface="+mn-cs"/>
              </a:rPr>
              <a:t>Searching with Success Tutorial</a:t>
            </a:r>
            <a:r>
              <a:rPr lang="en-US" sz="1200" i="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http://library.acadiau.ca/tutorials/websearching/</a:t>
            </a:r>
            <a:r>
              <a:rPr lang="en-US" sz="1200" kern="1200" dirty="0" smtClean="0">
                <a:solidFill>
                  <a:schemeClr val="tx1"/>
                </a:solidFill>
                <a:effectLst/>
                <a:latin typeface="+mn-lt"/>
                <a:ea typeface="+mn-ea"/>
                <a:cs typeface="+mn-cs"/>
              </a:rPr>
              <a:t>  This quick tutorial introduces students to different resources they will find on the Web, including the surface and deep web, and tips for how to search more effectively.  Produced by Vaughan Memorial Library, Canada.  Tutorial takes approx. 10 min.</a:t>
            </a:r>
          </a:p>
          <a:p>
            <a:r>
              <a:rPr lang="en-US" sz="1200" kern="1200" dirty="0" smtClean="0">
                <a:solidFill>
                  <a:schemeClr val="tx1"/>
                </a:solidFill>
                <a:effectLst/>
                <a:latin typeface="+mn-lt"/>
                <a:ea typeface="+mn-ea"/>
                <a:cs typeface="+mn-cs"/>
              </a:rPr>
              <a:t>NOTE This tutorial is hyperlinked to the bottom image.</a:t>
            </a:r>
            <a:endParaRPr lang="en-US" dirty="0" smtClean="0"/>
          </a:p>
        </p:txBody>
      </p:sp>
      <p:sp>
        <p:nvSpPr>
          <p:cNvPr id="4" name="Slide Number Placeholder 3"/>
          <p:cNvSpPr>
            <a:spLocks noGrp="1"/>
          </p:cNvSpPr>
          <p:nvPr>
            <p:ph type="sldNum" sz="quarter" idx="10"/>
          </p:nvPr>
        </p:nvSpPr>
        <p:spPr/>
        <p:txBody>
          <a:bodyPr/>
          <a:lstStyle/>
          <a:p>
            <a:fld id="{BF946839-314C-4E56-B4D7-221F2FA4805C}" type="slidenum">
              <a:rPr lang="en-US" smtClean="0"/>
              <a:t>5</a:t>
            </a:fld>
            <a:endParaRPr lang="en-US"/>
          </a:p>
        </p:txBody>
      </p:sp>
    </p:spTree>
    <p:extLst>
      <p:ext uri="{BB962C8B-B14F-4D97-AF65-F5344CB8AC3E}">
        <p14:creationId xmlns:p14="http://schemas.microsoft.com/office/powerpoint/2010/main" val="14123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Assuming that everyone uses Google a lot to find the information they</a:t>
            </a:r>
            <a:r>
              <a:rPr lang="en-US" sz="1200" kern="1200" baseline="0" dirty="0" smtClean="0">
                <a:solidFill>
                  <a:schemeClr val="tx1"/>
                </a:solidFill>
                <a:effectLst/>
                <a:latin typeface="+mn-lt"/>
                <a:ea typeface="+mn-ea"/>
                <a:cs typeface="+mn-cs"/>
              </a:rPr>
              <a:t> need, let’s make the most of your search time </a:t>
            </a:r>
            <a:r>
              <a:rPr lang="en-US" sz="1200" kern="1200" baseline="0" dirty="0" smtClean="0">
                <a:solidFill>
                  <a:schemeClr val="tx1"/>
                </a:solidFill>
                <a:effectLst/>
                <a:latin typeface="+mn-lt"/>
                <a:ea typeface="+mn-ea"/>
                <a:cs typeface="+mn-cs"/>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#T60 </a:t>
            </a:r>
            <a:r>
              <a:rPr lang="en-US" sz="1200" i="1" kern="1200" dirty="0" smtClean="0">
                <a:solidFill>
                  <a:schemeClr val="tx1"/>
                </a:solidFill>
                <a:effectLst/>
                <a:latin typeface="+mn-lt"/>
                <a:ea typeface="+mn-ea"/>
                <a:cs typeface="+mn-cs"/>
              </a:rPr>
              <a:t>Successful Searching with Google </a:t>
            </a:r>
            <a:r>
              <a:rPr lang="en-US" sz="1200" kern="1200" dirty="0" smtClean="0">
                <a:solidFill>
                  <a:schemeClr val="tx1"/>
                </a:solidFill>
                <a:effectLst/>
                <a:latin typeface="+mn-lt"/>
                <a:ea typeface="+mn-ea"/>
                <a:cs typeface="+mn-cs"/>
              </a:rPr>
              <a:t> WORKSHEET – students complete the first half of the worksheet using the normal Google</a:t>
            </a:r>
            <a:r>
              <a:rPr lang="en-US" sz="1200" kern="1200" baseline="0" dirty="0" smtClean="0">
                <a:solidFill>
                  <a:schemeClr val="tx1"/>
                </a:solidFill>
                <a:effectLst/>
                <a:latin typeface="+mn-lt"/>
                <a:ea typeface="+mn-ea"/>
                <a:cs typeface="+mn-cs"/>
              </a:rPr>
              <a:t> search bar (as in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WATCH </a:t>
            </a:r>
            <a:r>
              <a:rPr lang="en-US" sz="1200" b="1" kern="1200" baseline="0" dirty="0" smtClean="0">
                <a:solidFill>
                  <a:schemeClr val="tx1"/>
                </a:solidFill>
                <a:effectLst/>
                <a:latin typeface="+mn-lt"/>
                <a:ea typeface="+mn-ea"/>
                <a:cs typeface="+mn-cs"/>
              </a:rPr>
              <a:t>#F302 </a:t>
            </a:r>
            <a:r>
              <a:rPr lang="en-US" sz="1200" i="1" kern="1200" baseline="0" dirty="0" smtClean="0">
                <a:solidFill>
                  <a:schemeClr val="tx1"/>
                </a:solidFill>
                <a:effectLst/>
                <a:latin typeface="+mn-lt"/>
                <a:ea typeface="+mn-ea"/>
                <a:cs typeface="+mn-cs"/>
              </a:rPr>
              <a:t>HCT One Minute Guides: Google Advanced Search </a:t>
            </a:r>
            <a:r>
              <a:rPr lang="en-US" sz="1200" u="sng" kern="1200" dirty="0" smtClean="0">
                <a:solidFill>
                  <a:schemeClr val="tx1"/>
                </a:solidFill>
                <a:effectLst/>
                <a:latin typeface="+mn-lt"/>
                <a:ea typeface="+mn-ea"/>
                <a:cs typeface="+mn-cs"/>
                <a:hlinkClick r:id="rId3"/>
              </a:rPr>
              <a:t>https://www.youtube.com/watch?v=3G9kLPtOVKc</a:t>
            </a:r>
            <a:r>
              <a:rPr lang="en-US" sz="1200" u="sng"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from the </a:t>
            </a:r>
            <a:r>
              <a:rPr lang="en-US" sz="1200" i="1" u="none" kern="1200" dirty="0" smtClean="0">
                <a:solidFill>
                  <a:schemeClr val="tx1"/>
                </a:solidFill>
                <a:effectLst/>
                <a:latin typeface="+mn-lt"/>
                <a:ea typeface="+mn-ea"/>
                <a:cs typeface="+mn-cs"/>
              </a:rPr>
              <a:t>HCT Student Research </a:t>
            </a:r>
            <a:r>
              <a:rPr lang="en-US" sz="1200" u="none" kern="1200" dirty="0" smtClean="0">
                <a:solidFill>
                  <a:schemeClr val="tx1"/>
                </a:solidFill>
                <a:effectLst/>
                <a:latin typeface="+mn-lt"/>
                <a:ea typeface="+mn-ea"/>
                <a:cs typeface="+mn-cs"/>
              </a:rPr>
              <a:t>website  </a:t>
            </a:r>
            <a:r>
              <a:rPr lang="en-US" sz="1200" kern="1200" dirty="0" smtClean="0">
                <a:solidFill>
                  <a:schemeClr val="tx1"/>
                </a:solidFill>
                <a:effectLst/>
                <a:latin typeface="+mn-lt"/>
                <a:ea typeface="+mn-ea"/>
                <a:cs typeface="+mn-cs"/>
              </a:rPr>
              <a:t>Video is 0:55 min.</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search engines, including Google, have an “advanced search” ability to get far better results – demonstrated on this short 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#T60 </a:t>
            </a:r>
            <a:r>
              <a:rPr lang="en-US" sz="1200" i="1" kern="1200" dirty="0" smtClean="0">
                <a:solidFill>
                  <a:schemeClr val="tx1"/>
                </a:solidFill>
                <a:effectLst/>
                <a:latin typeface="+mn-lt"/>
                <a:ea typeface="+mn-ea"/>
                <a:cs typeface="+mn-cs"/>
              </a:rPr>
              <a:t>Successful Searching with Google </a:t>
            </a:r>
            <a:r>
              <a:rPr lang="en-US" sz="1200" kern="1200" dirty="0" smtClean="0">
                <a:solidFill>
                  <a:schemeClr val="tx1"/>
                </a:solidFill>
                <a:effectLst/>
                <a:latin typeface="+mn-lt"/>
                <a:ea typeface="+mn-ea"/>
                <a:cs typeface="+mn-cs"/>
              </a:rPr>
              <a:t> WORKSHEET – students now complete the rest of this worksheet</a:t>
            </a:r>
            <a:r>
              <a:rPr lang="en-US" sz="1200" kern="1200" baseline="0" dirty="0" smtClean="0">
                <a:solidFill>
                  <a:schemeClr val="tx1"/>
                </a:solidFill>
                <a:effectLst/>
                <a:latin typeface="+mn-lt"/>
                <a:ea typeface="+mn-ea"/>
                <a:cs typeface="+mn-cs"/>
              </a:rPr>
              <a:t> by experimenting with advanced search options.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946839-314C-4E56-B4D7-221F2FA4805C}" type="slidenum">
              <a:rPr lang="en-US" smtClean="0"/>
              <a:t>6</a:t>
            </a:fld>
            <a:endParaRPr lang="en-US"/>
          </a:p>
        </p:txBody>
      </p:sp>
    </p:spTree>
    <p:extLst>
      <p:ext uri="{BB962C8B-B14F-4D97-AF65-F5344CB8AC3E}">
        <p14:creationId xmlns:p14="http://schemas.microsoft.com/office/powerpoint/2010/main" val="328217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really get into academic searching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F946839-314C-4E56-B4D7-221F2FA4805C}" type="slidenum">
              <a:rPr lang="en-US" smtClean="0"/>
              <a:t>7</a:t>
            </a:fld>
            <a:endParaRPr lang="en-US"/>
          </a:p>
        </p:txBody>
      </p:sp>
    </p:spTree>
    <p:extLst>
      <p:ext uri="{BB962C8B-B14F-4D97-AF65-F5344CB8AC3E}">
        <p14:creationId xmlns:p14="http://schemas.microsoft.com/office/powerpoint/2010/main" val="340845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F946839-314C-4E56-B4D7-221F2FA4805C}" type="slidenum">
              <a:rPr lang="en-US" smtClean="0"/>
              <a:t>8</a:t>
            </a:fld>
            <a:endParaRPr lang="en-US"/>
          </a:p>
        </p:txBody>
      </p:sp>
    </p:spTree>
    <p:extLst>
      <p:ext uri="{BB962C8B-B14F-4D97-AF65-F5344CB8AC3E}">
        <p14:creationId xmlns:p14="http://schemas.microsoft.com/office/powerpoint/2010/main" val="400264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F946839-314C-4E56-B4D7-221F2FA4805C}" type="slidenum">
              <a:rPr lang="en-US" smtClean="0"/>
              <a:t>9</a:t>
            </a:fld>
            <a:endParaRPr lang="en-US"/>
          </a:p>
        </p:txBody>
      </p:sp>
    </p:spTree>
    <p:extLst>
      <p:ext uri="{BB962C8B-B14F-4D97-AF65-F5344CB8AC3E}">
        <p14:creationId xmlns:p14="http://schemas.microsoft.com/office/powerpoint/2010/main" val="222885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30856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32614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33253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7701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B652E-68E3-4005-8B0A-B85004D5735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29119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B652E-68E3-4005-8B0A-B85004D5735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132247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B652E-68E3-4005-8B0A-B85004D57357}"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220078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B652E-68E3-4005-8B0A-B85004D57357}"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151904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B652E-68E3-4005-8B0A-B85004D57357}"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293544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652E-68E3-4005-8B0A-B85004D5735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192065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652E-68E3-4005-8B0A-B85004D5735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59545-CE66-4E98-9748-33E8E27DB1CE}" type="slidenum">
              <a:rPr lang="en-US" smtClean="0"/>
              <a:t>‹#›</a:t>
            </a:fld>
            <a:endParaRPr lang="en-US"/>
          </a:p>
        </p:txBody>
      </p:sp>
    </p:spTree>
    <p:extLst>
      <p:ext uri="{BB962C8B-B14F-4D97-AF65-F5344CB8AC3E}">
        <p14:creationId xmlns:p14="http://schemas.microsoft.com/office/powerpoint/2010/main" val="257154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652E-68E3-4005-8B0A-B85004D57357}"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59545-CE66-4E98-9748-33E8E27DB1CE}" type="slidenum">
              <a:rPr lang="en-US" smtClean="0"/>
              <a:t>‹#›</a:t>
            </a:fld>
            <a:endParaRPr lang="en-US"/>
          </a:p>
        </p:txBody>
      </p:sp>
    </p:spTree>
    <p:extLst>
      <p:ext uri="{BB962C8B-B14F-4D97-AF65-F5344CB8AC3E}">
        <p14:creationId xmlns:p14="http://schemas.microsoft.com/office/powerpoint/2010/main" val="415947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kWadth56z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wou.edu/provost/library/clip/tutorials/internet_tips.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library.acadiau.ca/tutorials/websearchin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600200"/>
            <a:ext cx="4648200" cy="1143000"/>
          </a:xfrm>
        </p:spPr>
        <p:txBody>
          <a:bodyPr>
            <a:noAutofit/>
          </a:bodyPr>
          <a:lstStyle/>
          <a:p>
            <a:r>
              <a:rPr lang="en-US" sz="5400" b="1" dirty="0" smtClean="0">
                <a:solidFill>
                  <a:srgbClr val="CC3300"/>
                </a:solidFill>
              </a:rPr>
              <a:t>Successful Web searches!</a:t>
            </a:r>
            <a:endParaRPr lang="en-US" sz="5400" b="1" dirty="0">
              <a:solidFill>
                <a:srgbClr val="CC33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32" y="-35312"/>
            <a:ext cx="6326568" cy="6858000"/>
          </a:xfrm>
          <a:prstGeom prst="rect">
            <a:avLst/>
          </a:prstGeom>
        </p:spPr>
      </p:pic>
    </p:spTree>
    <p:extLst>
      <p:ext uri="{BB962C8B-B14F-4D97-AF65-F5344CB8AC3E}">
        <p14:creationId xmlns:p14="http://schemas.microsoft.com/office/powerpoint/2010/main" val="365470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85" y="1752600"/>
            <a:ext cx="8839200" cy="3886200"/>
          </a:xfrm>
          <a:prstGeom prst="rect">
            <a:avLst/>
          </a:prstGeom>
        </p:spPr>
      </p:pic>
      <p:sp>
        <p:nvSpPr>
          <p:cNvPr id="4" name="TextBox 3"/>
          <p:cNvSpPr txBox="1"/>
          <p:nvPr/>
        </p:nvSpPr>
        <p:spPr>
          <a:xfrm>
            <a:off x="609600" y="609600"/>
            <a:ext cx="8153400" cy="830997"/>
          </a:xfrm>
          <a:prstGeom prst="rect">
            <a:avLst/>
          </a:prstGeom>
          <a:noFill/>
        </p:spPr>
        <p:txBody>
          <a:bodyPr wrap="square" rtlCol="0">
            <a:spAutoFit/>
          </a:bodyPr>
          <a:lstStyle/>
          <a:p>
            <a:pPr algn="ctr"/>
            <a:r>
              <a:rPr lang="en-US" sz="4800" dirty="0"/>
              <a:t>https://scholar.google.ae/</a:t>
            </a:r>
          </a:p>
        </p:txBody>
      </p:sp>
      <p:sp>
        <p:nvSpPr>
          <p:cNvPr id="5" name="TextBox 4"/>
          <p:cNvSpPr txBox="1"/>
          <p:nvPr/>
        </p:nvSpPr>
        <p:spPr>
          <a:xfrm>
            <a:off x="1562100" y="5638800"/>
            <a:ext cx="6248400" cy="769441"/>
          </a:xfrm>
          <a:prstGeom prst="rect">
            <a:avLst/>
          </a:prstGeom>
          <a:noFill/>
        </p:spPr>
        <p:txBody>
          <a:bodyPr wrap="square" rtlCol="0">
            <a:spAutoFit/>
          </a:bodyPr>
          <a:lstStyle/>
          <a:p>
            <a:pPr algn="ctr"/>
            <a:r>
              <a:rPr lang="en-US" sz="4400" b="1" dirty="0" smtClean="0">
                <a:solidFill>
                  <a:srgbClr val="0070C0"/>
                </a:solidFill>
              </a:rPr>
              <a:t>Let’s have a quick look!</a:t>
            </a:r>
            <a:endParaRPr lang="en-US" sz="4400" b="1" dirty="0">
              <a:solidFill>
                <a:srgbClr val="0070C0"/>
              </a:solidFill>
            </a:endParaRPr>
          </a:p>
        </p:txBody>
      </p:sp>
    </p:spTree>
    <p:extLst>
      <p:ext uri="{BB962C8B-B14F-4D97-AF65-F5344CB8AC3E}">
        <p14:creationId xmlns:p14="http://schemas.microsoft.com/office/powerpoint/2010/main" val="29447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057400"/>
            <a:ext cx="9126415" cy="4343400"/>
          </a:xfrm>
          <a:prstGeom prst="rect">
            <a:avLst/>
          </a:prstGeom>
        </p:spPr>
      </p:pic>
      <p:sp>
        <p:nvSpPr>
          <p:cNvPr id="5" name="TextBox 4"/>
          <p:cNvSpPr txBox="1"/>
          <p:nvPr/>
        </p:nvSpPr>
        <p:spPr>
          <a:xfrm>
            <a:off x="486507" y="381000"/>
            <a:ext cx="8153400" cy="1200329"/>
          </a:xfrm>
          <a:prstGeom prst="rect">
            <a:avLst/>
          </a:prstGeom>
          <a:noFill/>
        </p:spPr>
        <p:txBody>
          <a:bodyPr wrap="square" rtlCol="0">
            <a:spAutoFit/>
          </a:bodyPr>
          <a:lstStyle/>
          <a:p>
            <a:pPr algn="ctr"/>
            <a:r>
              <a:rPr lang="en-US" sz="3600" dirty="0" smtClean="0">
                <a:solidFill>
                  <a:srgbClr val="0070C0"/>
                </a:solidFill>
              </a:rPr>
              <a:t>Start by creating an account (with Gmail) using the “My Library” tab</a:t>
            </a:r>
            <a:endParaRPr lang="en-US" sz="3600" dirty="0">
              <a:solidFill>
                <a:srgbClr val="0070C0"/>
              </a:solidFill>
            </a:endParaRPr>
          </a:p>
        </p:txBody>
      </p:sp>
      <p:sp>
        <p:nvSpPr>
          <p:cNvPr id="2" name="Down Arrow 1"/>
          <p:cNvSpPr/>
          <p:nvPr/>
        </p:nvSpPr>
        <p:spPr>
          <a:xfrm>
            <a:off x="2057400" y="1524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0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6506" y="474547"/>
            <a:ext cx="8153400" cy="646331"/>
          </a:xfrm>
          <a:prstGeom prst="rect">
            <a:avLst/>
          </a:prstGeom>
          <a:noFill/>
        </p:spPr>
        <p:txBody>
          <a:bodyPr wrap="square" rtlCol="0">
            <a:spAutoFit/>
          </a:bodyPr>
          <a:lstStyle/>
          <a:p>
            <a:pPr algn="ctr"/>
            <a:r>
              <a:rPr lang="en-US" sz="3600" dirty="0" smtClean="0">
                <a:solidFill>
                  <a:srgbClr val="0070C0"/>
                </a:solidFill>
              </a:rPr>
              <a:t>Go into “Settings” tab</a:t>
            </a:r>
            <a:endParaRPr lang="en-US" sz="3600" dirty="0">
              <a:solidFill>
                <a:srgbClr val="0070C0"/>
              </a:solidFill>
            </a:endParaRPr>
          </a:p>
        </p:txBody>
      </p:sp>
      <p:sp>
        <p:nvSpPr>
          <p:cNvPr id="2" name="Down Arrow 1"/>
          <p:cNvSpPr/>
          <p:nvPr/>
        </p:nvSpPr>
        <p:spPr>
          <a:xfrm>
            <a:off x="7391400" y="661347"/>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82599" y="1309047"/>
            <a:ext cx="7161213" cy="495300"/>
          </a:xfrm>
          <a:prstGeom prst="rect">
            <a:avLst/>
          </a:prstGeom>
        </p:spPr>
      </p:pic>
      <p:pic>
        <p:nvPicPr>
          <p:cNvPr id="6" name="Picture 5"/>
          <p:cNvPicPr>
            <a:picLocks noChangeAspect="1"/>
          </p:cNvPicPr>
          <p:nvPr/>
        </p:nvPicPr>
        <p:blipFill>
          <a:blip r:embed="rId4"/>
          <a:stretch>
            <a:fillRect/>
          </a:stretch>
        </p:blipFill>
        <p:spPr>
          <a:xfrm>
            <a:off x="1066800" y="3200400"/>
            <a:ext cx="7297616" cy="3451164"/>
          </a:xfrm>
          <a:prstGeom prst="rect">
            <a:avLst/>
          </a:prstGeom>
        </p:spPr>
      </p:pic>
      <p:sp>
        <p:nvSpPr>
          <p:cNvPr id="7" name="TextBox 6"/>
          <p:cNvSpPr txBox="1"/>
          <p:nvPr/>
        </p:nvSpPr>
        <p:spPr>
          <a:xfrm>
            <a:off x="-5862" y="2193765"/>
            <a:ext cx="9149862" cy="646331"/>
          </a:xfrm>
          <a:prstGeom prst="rect">
            <a:avLst/>
          </a:prstGeom>
          <a:noFill/>
        </p:spPr>
        <p:txBody>
          <a:bodyPr wrap="square" rtlCol="0">
            <a:spAutoFit/>
          </a:bodyPr>
          <a:lstStyle/>
          <a:p>
            <a:pPr algn="ctr"/>
            <a:r>
              <a:rPr lang="en-US" sz="3600" dirty="0" smtClean="0">
                <a:solidFill>
                  <a:srgbClr val="0070C0"/>
                </a:solidFill>
              </a:rPr>
              <a:t>Add HCT libraries, if not already showing</a:t>
            </a:r>
            <a:endParaRPr lang="en-US" sz="3600" dirty="0">
              <a:solidFill>
                <a:srgbClr val="0070C0"/>
              </a:solidFill>
            </a:endParaRPr>
          </a:p>
        </p:txBody>
      </p:sp>
    </p:spTree>
    <p:extLst>
      <p:ext uri="{BB962C8B-B14F-4D97-AF65-F5344CB8AC3E}">
        <p14:creationId xmlns:p14="http://schemas.microsoft.com/office/powerpoint/2010/main" val="413444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62" y="1524000"/>
            <a:ext cx="9149862" cy="4724400"/>
          </a:xfrm>
          <a:prstGeom prst="rect">
            <a:avLst/>
          </a:prstGeom>
        </p:spPr>
      </p:pic>
      <p:sp>
        <p:nvSpPr>
          <p:cNvPr id="4" name="TextBox 3"/>
          <p:cNvSpPr txBox="1"/>
          <p:nvPr/>
        </p:nvSpPr>
        <p:spPr>
          <a:xfrm>
            <a:off x="0" y="228600"/>
            <a:ext cx="9144000" cy="1077218"/>
          </a:xfrm>
          <a:prstGeom prst="rect">
            <a:avLst/>
          </a:prstGeom>
          <a:noFill/>
        </p:spPr>
        <p:txBody>
          <a:bodyPr wrap="square" rtlCol="0">
            <a:spAutoFit/>
          </a:bodyPr>
          <a:lstStyle/>
          <a:p>
            <a:pPr algn="ctr"/>
            <a:r>
              <a:rPr lang="en-US" sz="3200" dirty="0" smtClean="0"/>
              <a:t>Narrow your search results by options in this panel…</a:t>
            </a:r>
          </a:p>
          <a:p>
            <a:pPr algn="ctr"/>
            <a:r>
              <a:rPr lang="en-US" sz="3200" dirty="0" smtClean="0"/>
              <a:t>… or expand your search by clicking “Related articles”</a:t>
            </a:r>
            <a:endParaRPr lang="en-US" sz="3200" dirty="0"/>
          </a:p>
        </p:txBody>
      </p:sp>
      <p:sp>
        <p:nvSpPr>
          <p:cNvPr id="5" name="Down Arrow 4"/>
          <p:cNvSpPr/>
          <p:nvPr/>
        </p:nvSpPr>
        <p:spPr>
          <a:xfrm>
            <a:off x="152400" y="1371600"/>
            <a:ext cx="304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286000" y="1371600"/>
            <a:ext cx="3048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799" y="1676400"/>
            <a:ext cx="8572729" cy="4648200"/>
          </a:xfrm>
          <a:prstGeom prst="rect">
            <a:avLst/>
          </a:prstGeom>
        </p:spPr>
      </p:pic>
      <p:sp>
        <p:nvSpPr>
          <p:cNvPr id="4" name="TextBox 3"/>
          <p:cNvSpPr txBox="1"/>
          <p:nvPr/>
        </p:nvSpPr>
        <p:spPr>
          <a:xfrm>
            <a:off x="304800" y="457200"/>
            <a:ext cx="8534400" cy="1077218"/>
          </a:xfrm>
          <a:prstGeom prst="rect">
            <a:avLst/>
          </a:prstGeom>
          <a:noFill/>
        </p:spPr>
        <p:txBody>
          <a:bodyPr wrap="square" rtlCol="0">
            <a:spAutoFit/>
          </a:bodyPr>
          <a:lstStyle/>
          <a:p>
            <a:pPr algn="ctr"/>
            <a:r>
              <a:rPr lang="en-US" sz="3200" dirty="0" smtClean="0"/>
              <a:t>Advanced search options are also available to focus your results (click the arrow)</a:t>
            </a:r>
            <a:endParaRPr lang="en-US" sz="3200" dirty="0"/>
          </a:p>
        </p:txBody>
      </p:sp>
      <p:sp>
        <p:nvSpPr>
          <p:cNvPr id="7" name="Down Arrow 6"/>
          <p:cNvSpPr/>
          <p:nvPr/>
        </p:nvSpPr>
        <p:spPr>
          <a:xfrm>
            <a:off x="6781800" y="1534418"/>
            <a:ext cx="457200" cy="3266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22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0261" y="277189"/>
            <a:ext cx="7303477" cy="5285411"/>
          </a:xfrm>
          <a:prstGeom prst="rect">
            <a:avLst/>
          </a:prstGeom>
        </p:spPr>
      </p:pic>
      <p:sp>
        <p:nvSpPr>
          <p:cNvPr id="8" name="TextBox 7"/>
          <p:cNvSpPr txBox="1"/>
          <p:nvPr/>
        </p:nvSpPr>
        <p:spPr>
          <a:xfrm>
            <a:off x="304800" y="5562600"/>
            <a:ext cx="8534400" cy="1077218"/>
          </a:xfrm>
          <a:prstGeom prst="rect">
            <a:avLst/>
          </a:prstGeom>
          <a:noFill/>
        </p:spPr>
        <p:txBody>
          <a:bodyPr wrap="square" rtlCol="0">
            <a:spAutoFit/>
          </a:bodyPr>
          <a:lstStyle/>
          <a:p>
            <a:pPr algn="ctr"/>
            <a:r>
              <a:rPr lang="en-US" sz="3200" dirty="0" smtClean="0"/>
              <a:t>Advanced search options are similar to those in basic Google</a:t>
            </a:r>
            <a:endParaRPr lang="en-US" sz="3200" dirty="0"/>
          </a:p>
        </p:txBody>
      </p:sp>
    </p:spTree>
    <p:extLst>
      <p:ext uri="{BB962C8B-B14F-4D97-AF65-F5344CB8AC3E}">
        <p14:creationId xmlns:p14="http://schemas.microsoft.com/office/powerpoint/2010/main" val="2243001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62" y="1524000"/>
            <a:ext cx="9149862" cy="4724400"/>
          </a:xfrm>
          <a:prstGeom prst="rect">
            <a:avLst/>
          </a:prstGeom>
        </p:spPr>
      </p:pic>
      <p:sp>
        <p:nvSpPr>
          <p:cNvPr id="4" name="TextBox 3"/>
          <p:cNvSpPr txBox="1"/>
          <p:nvPr/>
        </p:nvSpPr>
        <p:spPr>
          <a:xfrm>
            <a:off x="0" y="228600"/>
            <a:ext cx="9144000" cy="1077218"/>
          </a:xfrm>
          <a:prstGeom prst="rect">
            <a:avLst/>
          </a:prstGeom>
          <a:noFill/>
        </p:spPr>
        <p:txBody>
          <a:bodyPr wrap="square" rtlCol="0">
            <a:spAutoFit/>
          </a:bodyPr>
          <a:lstStyle/>
          <a:p>
            <a:pPr algn="ctr"/>
            <a:r>
              <a:rPr lang="en-US" sz="3200" dirty="0" smtClean="0"/>
              <a:t>Full-text articles are flagged as PDF or HTML here</a:t>
            </a:r>
          </a:p>
          <a:p>
            <a:pPr algn="ctr"/>
            <a:r>
              <a:rPr lang="en-US" sz="3200" dirty="0" smtClean="0"/>
              <a:t>HCT full-text articles are flagged here too</a:t>
            </a:r>
            <a:endParaRPr lang="en-US" sz="3200" dirty="0"/>
          </a:p>
        </p:txBody>
      </p:sp>
      <p:sp>
        <p:nvSpPr>
          <p:cNvPr id="5" name="Down Arrow 4"/>
          <p:cNvSpPr/>
          <p:nvPr/>
        </p:nvSpPr>
        <p:spPr>
          <a:xfrm>
            <a:off x="7620000" y="1340986"/>
            <a:ext cx="381000" cy="4145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7010400" y="1329264"/>
            <a:ext cx="381000" cy="2252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6172200"/>
            <a:ext cx="8305800" cy="584775"/>
          </a:xfrm>
          <a:prstGeom prst="rect">
            <a:avLst/>
          </a:prstGeom>
          <a:noFill/>
        </p:spPr>
        <p:txBody>
          <a:bodyPr wrap="square" rtlCol="0">
            <a:spAutoFit/>
          </a:bodyPr>
          <a:lstStyle/>
          <a:p>
            <a:pPr algn="ctr"/>
            <a:r>
              <a:rPr lang="en-US" sz="3200" dirty="0" smtClean="0"/>
              <a:t>Click these links to retrieve the articles</a:t>
            </a:r>
            <a:endParaRPr lang="en-US" sz="3200" dirty="0"/>
          </a:p>
        </p:txBody>
      </p:sp>
    </p:spTree>
    <p:extLst>
      <p:ext uri="{BB962C8B-B14F-4D97-AF65-F5344CB8AC3E}">
        <p14:creationId xmlns:p14="http://schemas.microsoft.com/office/powerpoint/2010/main" val="38358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Before you start</a:t>
            </a:r>
            <a:endParaRPr lang="en-US" dirty="0"/>
          </a:p>
        </p:txBody>
      </p:sp>
      <p:sp>
        <p:nvSpPr>
          <p:cNvPr id="3" name="Content Placeholder 2"/>
          <p:cNvSpPr>
            <a:spLocks noGrp="1"/>
          </p:cNvSpPr>
          <p:nvPr>
            <p:ph idx="1"/>
          </p:nvPr>
        </p:nvSpPr>
        <p:spPr>
          <a:xfrm>
            <a:off x="1068890" y="2819400"/>
            <a:ext cx="6777317" cy="3508977"/>
          </a:xfrm>
        </p:spPr>
        <p:txBody>
          <a:bodyPr>
            <a:normAutofit/>
          </a:bodyPr>
          <a:lstStyle/>
          <a:p>
            <a:r>
              <a:rPr lang="en-US" dirty="0" smtClean="0"/>
              <a:t>  </a:t>
            </a:r>
            <a:r>
              <a:rPr lang="en-US" b="1" dirty="0" smtClean="0"/>
              <a:t>What do I already know about the  	topic?</a:t>
            </a:r>
          </a:p>
          <a:p>
            <a:pPr marL="68580" indent="0">
              <a:buNone/>
            </a:pPr>
            <a:endParaRPr lang="en-US" b="1" dirty="0" smtClean="0"/>
          </a:p>
          <a:p>
            <a:r>
              <a:rPr lang="en-US" dirty="0" smtClean="0"/>
              <a:t> </a:t>
            </a:r>
            <a:r>
              <a:rPr lang="en-US" b="1" dirty="0" smtClean="0"/>
              <a:t>What do I need to find out?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09999"/>
            <a:ext cx="1227946" cy="163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3505200" y="3505200"/>
            <a:ext cx="2590800" cy="3047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819400" y="6553200"/>
            <a:ext cx="2895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0" y="0"/>
            <a:ext cx="9144000" cy="6911328"/>
          </a:xfrm>
          <a:prstGeom prst="rect">
            <a:avLst/>
          </a:prstGeom>
        </p:spPr>
      </p:pic>
    </p:spTree>
    <p:extLst>
      <p:ext uri="{BB962C8B-B14F-4D97-AF65-F5344CB8AC3E}">
        <p14:creationId xmlns:p14="http://schemas.microsoft.com/office/powerpoint/2010/main" val="237008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38781" cy="6858000"/>
          </a:xfrm>
          <a:prstGeom prst="rect">
            <a:avLst/>
          </a:prstGeom>
        </p:spPr>
      </p:pic>
      <p:sp>
        <p:nvSpPr>
          <p:cNvPr id="11" name="TextBox 10"/>
          <p:cNvSpPr txBox="1"/>
          <p:nvPr/>
        </p:nvSpPr>
        <p:spPr>
          <a:xfrm>
            <a:off x="5562600" y="1447800"/>
            <a:ext cx="2819400" cy="4678204"/>
          </a:xfrm>
          <a:prstGeom prst="rect">
            <a:avLst/>
          </a:prstGeom>
          <a:noFill/>
        </p:spPr>
        <p:txBody>
          <a:bodyPr wrap="square" rtlCol="0">
            <a:spAutoFit/>
          </a:bodyPr>
          <a:lstStyle/>
          <a:p>
            <a:r>
              <a:rPr lang="en-US" sz="2800" dirty="0" smtClean="0"/>
              <a:t>This is a </a:t>
            </a:r>
            <a:r>
              <a:rPr lang="en-US" sz="2800" b="1" dirty="0" smtClean="0"/>
              <a:t>PDF</a:t>
            </a:r>
            <a:r>
              <a:rPr lang="en-US" sz="2800" dirty="0" smtClean="0"/>
              <a:t> </a:t>
            </a:r>
            <a:r>
              <a:rPr lang="en-US" sz="2800" dirty="0"/>
              <a:t>copy of the same article titled “Hope for child camel jockeys”, from the journal Geographical, March, 2005</a:t>
            </a:r>
            <a:r>
              <a:rPr lang="en-US" sz="2800" dirty="0" smtClean="0"/>
              <a:t>.</a:t>
            </a:r>
          </a:p>
          <a:p>
            <a:r>
              <a:rPr lang="en-US" sz="2800" dirty="0" smtClean="0"/>
              <a:t>Page 6.</a:t>
            </a:r>
            <a:endParaRPr lang="en-US" sz="2800" dirty="0"/>
          </a:p>
          <a:p>
            <a:endParaRPr lang="en-US" dirty="0"/>
          </a:p>
        </p:txBody>
      </p:sp>
      <p:cxnSp>
        <p:nvCxnSpPr>
          <p:cNvPr id="16" name="Straight Arrow Connector 15"/>
          <p:cNvCxnSpPr/>
          <p:nvPr/>
        </p:nvCxnSpPr>
        <p:spPr>
          <a:xfrm flipH="1">
            <a:off x="1676400" y="4724400"/>
            <a:ext cx="3886200" cy="1828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71800" y="2971800"/>
            <a:ext cx="259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14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81200"/>
            <a:ext cx="9149862" cy="4724400"/>
          </a:xfrm>
          <a:prstGeom prst="rect">
            <a:avLst/>
          </a:prstGeom>
        </p:spPr>
      </p:pic>
      <p:sp>
        <p:nvSpPr>
          <p:cNvPr id="4" name="TextBox 3"/>
          <p:cNvSpPr txBox="1"/>
          <p:nvPr/>
        </p:nvSpPr>
        <p:spPr>
          <a:xfrm>
            <a:off x="0" y="228600"/>
            <a:ext cx="9144000" cy="1569660"/>
          </a:xfrm>
          <a:prstGeom prst="rect">
            <a:avLst/>
          </a:prstGeom>
          <a:noFill/>
        </p:spPr>
        <p:txBody>
          <a:bodyPr wrap="square" rtlCol="0">
            <a:spAutoFit/>
          </a:bodyPr>
          <a:lstStyle/>
          <a:p>
            <a:pPr algn="ctr"/>
            <a:r>
              <a:rPr lang="en-US" sz="3200" dirty="0" smtClean="0"/>
              <a:t>Click the “Cite” option if you would like to see the full citation for this resource, in either </a:t>
            </a:r>
          </a:p>
          <a:p>
            <a:pPr algn="ctr"/>
            <a:r>
              <a:rPr lang="en-US" sz="3200" dirty="0" smtClean="0"/>
              <a:t>MLA, APA or Chicago style</a:t>
            </a:r>
            <a:endParaRPr lang="en-US" sz="3200" dirty="0"/>
          </a:p>
        </p:txBody>
      </p:sp>
      <p:sp>
        <p:nvSpPr>
          <p:cNvPr id="5" name="Down Arrow 4"/>
          <p:cNvSpPr/>
          <p:nvPr/>
        </p:nvSpPr>
        <p:spPr>
          <a:xfrm>
            <a:off x="3429000" y="1798260"/>
            <a:ext cx="381000" cy="2011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45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1219200"/>
            <a:ext cx="8229600" cy="1143000"/>
          </a:xfrm>
        </p:spPr>
        <p:txBody>
          <a:bodyPr>
            <a:normAutofit fontScale="90000"/>
          </a:bodyPr>
          <a:lstStyle/>
          <a:p>
            <a:r>
              <a:rPr lang="en-US" dirty="0" smtClean="0"/>
              <a:t>If you type your keywords into Google, </a:t>
            </a:r>
            <a:br>
              <a:rPr lang="en-US" dirty="0" smtClean="0"/>
            </a:br>
            <a:r>
              <a:rPr lang="en-US" dirty="0" smtClean="0"/>
              <a:t>you’ll get </a:t>
            </a:r>
            <a:r>
              <a:rPr lang="en-US" sz="4900" b="1" dirty="0" smtClean="0"/>
              <a:t>millions</a:t>
            </a:r>
            <a:r>
              <a:rPr lang="en-US" dirty="0" smtClean="0"/>
              <a:t> of hits!</a:t>
            </a:r>
            <a:r>
              <a:rPr lang="en-US" sz="4900" dirty="0" smtClean="0"/>
              <a:t/>
            </a:r>
            <a:br>
              <a:rPr lang="en-US" sz="4900" dirty="0" smtClean="0"/>
            </a:br>
            <a:r>
              <a:rPr lang="en-US" dirty="0"/>
              <a:t/>
            </a:r>
            <a:br>
              <a:rPr lang="en-US" dirty="0"/>
            </a:br>
            <a:r>
              <a:rPr lang="en-US" dirty="0" smtClean="0"/>
              <a:t>Is that useful?</a:t>
            </a:r>
            <a:endParaRPr lang="en-US" dirty="0"/>
          </a:p>
        </p:txBody>
      </p:sp>
      <p:pic>
        <p:nvPicPr>
          <p:cNvPr id="5" name="Picture 4"/>
          <p:cNvPicPr>
            <a:picLocks noChangeAspect="1"/>
          </p:cNvPicPr>
          <p:nvPr/>
        </p:nvPicPr>
        <p:blipFill>
          <a:blip r:embed="rId3"/>
          <a:stretch>
            <a:fillRect/>
          </a:stretch>
        </p:blipFill>
        <p:spPr>
          <a:xfrm>
            <a:off x="609600" y="3701149"/>
            <a:ext cx="8065477" cy="2852051"/>
          </a:xfrm>
          <a:prstGeom prst="rect">
            <a:avLst/>
          </a:prstGeom>
        </p:spPr>
      </p:pic>
    </p:spTree>
    <p:extLst>
      <p:ext uri="{BB962C8B-B14F-4D97-AF65-F5344CB8AC3E}">
        <p14:creationId xmlns:p14="http://schemas.microsoft.com/office/powerpoint/2010/main" val="90403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335" y="2105783"/>
            <a:ext cx="8594665" cy="3910721"/>
          </a:xfrm>
          <a:prstGeom prst="rect">
            <a:avLst/>
          </a:prstGeom>
        </p:spPr>
      </p:pic>
      <p:sp>
        <p:nvSpPr>
          <p:cNvPr id="4" name="TextBox 3"/>
          <p:cNvSpPr txBox="1"/>
          <p:nvPr/>
        </p:nvSpPr>
        <p:spPr>
          <a:xfrm>
            <a:off x="914400" y="685800"/>
            <a:ext cx="7010400" cy="1077218"/>
          </a:xfrm>
          <a:prstGeom prst="rect">
            <a:avLst/>
          </a:prstGeom>
          <a:noFill/>
        </p:spPr>
        <p:txBody>
          <a:bodyPr wrap="square" rtlCol="0">
            <a:spAutoFit/>
          </a:bodyPr>
          <a:lstStyle/>
          <a:p>
            <a:pPr algn="ctr"/>
            <a:r>
              <a:rPr lang="en-US" sz="3200" dirty="0" smtClean="0"/>
              <a:t>This pop-up screen appears if you have clicked on the “Cite” option</a:t>
            </a:r>
            <a:endParaRPr lang="en-US" sz="3200" dirty="0"/>
          </a:p>
        </p:txBody>
      </p:sp>
    </p:spTree>
    <p:extLst>
      <p:ext uri="{BB962C8B-B14F-4D97-AF65-F5344CB8AC3E}">
        <p14:creationId xmlns:p14="http://schemas.microsoft.com/office/powerpoint/2010/main" val="215112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399" y="510462"/>
            <a:ext cx="4267201" cy="2388066"/>
          </a:xfrm>
          <a:prstGeom prst="rect">
            <a:avLst/>
          </a:prstGeom>
        </p:spPr>
      </p:pic>
      <p:pic>
        <p:nvPicPr>
          <p:cNvPr id="3" name="Picture 2"/>
          <p:cNvPicPr>
            <a:picLocks noChangeAspect="1"/>
          </p:cNvPicPr>
          <p:nvPr/>
        </p:nvPicPr>
        <p:blipFill>
          <a:blip r:embed="rId4"/>
          <a:stretch>
            <a:fillRect/>
          </a:stretch>
        </p:blipFill>
        <p:spPr>
          <a:xfrm>
            <a:off x="5796236" y="4839063"/>
            <a:ext cx="2425363" cy="1357313"/>
          </a:xfrm>
          <a:prstGeom prst="rect">
            <a:avLst/>
          </a:prstGeom>
        </p:spPr>
      </p:pic>
      <p:pic>
        <p:nvPicPr>
          <p:cNvPr id="4" name="Picture 3"/>
          <p:cNvPicPr>
            <a:picLocks noChangeAspect="1"/>
          </p:cNvPicPr>
          <p:nvPr/>
        </p:nvPicPr>
        <p:blipFill>
          <a:blip r:embed="rId5"/>
          <a:stretch>
            <a:fillRect/>
          </a:stretch>
        </p:blipFill>
        <p:spPr>
          <a:xfrm>
            <a:off x="1247609" y="2527600"/>
            <a:ext cx="3026006" cy="1637930"/>
          </a:xfrm>
          <a:prstGeom prst="rect">
            <a:avLst/>
          </a:prstGeom>
        </p:spPr>
      </p:pic>
      <p:pic>
        <p:nvPicPr>
          <p:cNvPr id="5" name="Picture 4"/>
          <p:cNvPicPr>
            <a:picLocks noChangeAspect="1"/>
          </p:cNvPicPr>
          <p:nvPr/>
        </p:nvPicPr>
        <p:blipFill>
          <a:blip r:embed="rId6"/>
          <a:stretch>
            <a:fillRect/>
          </a:stretch>
        </p:blipFill>
        <p:spPr>
          <a:xfrm>
            <a:off x="4623452" y="1788499"/>
            <a:ext cx="2415907" cy="1339730"/>
          </a:xfrm>
          <a:prstGeom prst="rect">
            <a:avLst/>
          </a:prstGeom>
        </p:spPr>
      </p:pic>
      <p:pic>
        <p:nvPicPr>
          <p:cNvPr id="6" name="Picture 5"/>
          <p:cNvPicPr>
            <a:picLocks noChangeAspect="1"/>
          </p:cNvPicPr>
          <p:nvPr/>
        </p:nvPicPr>
        <p:blipFill>
          <a:blip r:embed="rId7"/>
          <a:stretch>
            <a:fillRect/>
          </a:stretch>
        </p:blipFill>
        <p:spPr>
          <a:xfrm>
            <a:off x="545123" y="4767262"/>
            <a:ext cx="3599150" cy="1935392"/>
          </a:xfrm>
          <a:prstGeom prst="rect">
            <a:avLst/>
          </a:prstGeom>
        </p:spPr>
      </p:pic>
      <p:pic>
        <p:nvPicPr>
          <p:cNvPr id="7" name="Picture 6"/>
          <p:cNvPicPr>
            <a:picLocks noChangeAspect="1"/>
          </p:cNvPicPr>
          <p:nvPr/>
        </p:nvPicPr>
        <p:blipFill>
          <a:blip r:embed="rId8"/>
          <a:stretch>
            <a:fillRect/>
          </a:stretch>
        </p:blipFill>
        <p:spPr>
          <a:xfrm>
            <a:off x="5168777" y="3187573"/>
            <a:ext cx="2918408" cy="1579689"/>
          </a:xfrm>
          <a:prstGeom prst="rect">
            <a:avLst/>
          </a:prstGeom>
        </p:spPr>
      </p:pic>
      <p:pic>
        <p:nvPicPr>
          <p:cNvPr id="8" name="Picture 7"/>
          <p:cNvPicPr>
            <a:picLocks noChangeAspect="1"/>
          </p:cNvPicPr>
          <p:nvPr/>
        </p:nvPicPr>
        <p:blipFill>
          <a:blip r:embed="rId9"/>
          <a:stretch>
            <a:fillRect/>
          </a:stretch>
        </p:blipFill>
        <p:spPr>
          <a:xfrm>
            <a:off x="3034942" y="3977416"/>
            <a:ext cx="2061633" cy="1280383"/>
          </a:xfrm>
          <a:prstGeom prst="rect">
            <a:avLst/>
          </a:prstGeom>
        </p:spPr>
      </p:pic>
      <p:pic>
        <p:nvPicPr>
          <p:cNvPr id="9" name="Picture 8"/>
          <p:cNvPicPr>
            <a:picLocks noChangeAspect="1"/>
          </p:cNvPicPr>
          <p:nvPr/>
        </p:nvPicPr>
        <p:blipFill>
          <a:blip r:embed="rId10"/>
          <a:stretch>
            <a:fillRect/>
          </a:stretch>
        </p:blipFill>
        <p:spPr>
          <a:xfrm>
            <a:off x="6207002" y="609600"/>
            <a:ext cx="1977881" cy="1119555"/>
          </a:xfrm>
          <a:prstGeom prst="rect">
            <a:avLst/>
          </a:prstGeom>
        </p:spPr>
      </p:pic>
    </p:spTree>
    <p:extLst>
      <p:ext uri="{BB962C8B-B14F-4D97-AF65-F5344CB8AC3E}">
        <p14:creationId xmlns:p14="http://schemas.microsoft.com/office/powerpoint/2010/main" val="406117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stretch>
            <a:fillRect/>
          </a:stretch>
        </p:blipFill>
        <p:spPr>
          <a:xfrm>
            <a:off x="0" y="-17585"/>
            <a:ext cx="9210124" cy="6858000"/>
          </a:xfrm>
          <a:prstGeom prst="rect">
            <a:avLst/>
          </a:prstGeom>
        </p:spPr>
      </p:pic>
    </p:spTree>
    <p:extLst>
      <p:ext uri="{BB962C8B-B14F-4D97-AF65-F5344CB8AC3E}">
        <p14:creationId xmlns:p14="http://schemas.microsoft.com/office/powerpoint/2010/main" val="16320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a:stretch>
            <a:fillRect/>
          </a:stretch>
        </p:blipFill>
        <p:spPr>
          <a:xfrm>
            <a:off x="373380" y="918865"/>
            <a:ext cx="8397240" cy="2204555"/>
          </a:xfrm>
          <a:prstGeom prst="rect">
            <a:avLst/>
          </a:prstGeom>
        </p:spPr>
      </p:pic>
      <p:sp>
        <p:nvSpPr>
          <p:cNvPr id="7" name="TextBox 6"/>
          <p:cNvSpPr txBox="1"/>
          <p:nvPr/>
        </p:nvSpPr>
        <p:spPr>
          <a:xfrm>
            <a:off x="228600" y="457200"/>
            <a:ext cx="8686800" cy="461665"/>
          </a:xfrm>
          <a:prstGeom prst="rect">
            <a:avLst/>
          </a:prstGeom>
          <a:noFill/>
        </p:spPr>
        <p:txBody>
          <a:bodyPr wrap="square" rtlCol="0">
            <a:spAutoFit/>
          </a:bodyPr>
          <a:lstStyle/>
          <a:p>
            <a:pPr algn="ctr"/>
            <a:r>
              <a:rPr lang="en-US" sz="2400" dirty="0" smtClean="0"/>
              <a:t>WATCH this short VIDEO: </a:t>
            </a:r>
            <a:r>
              <a:rPr lang="en-US" sz="2400" i="1" dirty="0" smtClean="0"/>
              <a:t>Internet Searching Tips Tutorial </a:t>
            </a:r>
            <a:r>
              <a:rPr lang="en-US" sz="2400" dirty="0" smtClean="0"/>
              <a:t>(4:05 min.) </a:t>
            </a:r>
            <a:endParaRPr lang="en-US" sz="2400" dirty="0"/>
          </a:p>
        </p:txBody>
      </p:sp>
      <p:sp>
        <p:nvSpPr>
          <p:cNvPr id="9" name="TextBox 8"/>
          <p:cNvSpPr txBox="1"/>
          <p:nvPr/>
        </p:nvSpPr>
        <p:spPr>
          <a:xfrm>
            <a:off x="373380" y="3429000"/>
            <a:ext cx="8237220" cy="461665"/>
          </a:xfrm>
          <a:prstGeom prst="rect">
            <a:avLst/>
          </a:prstGeom>
          <a:noFill/>
        </p:spPr>
        <p:txBody>
          <a:bodyPr wrap="square" rtlCol="0">
            <a:spAutoFit/>
          </a:bodyPr>
          <a:lstStyle/>
          <a:p>
            <a:pPr algn="ctr"/>
            <a:r>
              <a:rPr lang="en-US" sz="2400" dirty="0" smtClean="0"/>
              <a:t>Now try this TUTORIAL: </a:t>
            </a:r>
            <a:r>
              <a:rPr lang="en-US" sz="2400" i="1" dirty="0"/>
              <a:t>Searching with </a:t>
            </a:r>
            <a:r>
              <a:rPr lang="en-US" sz="2400" i="1" dirty="0" smtClean="0"/>
              <a:t>Success (10 min.) </a:t>
            </a:r>
            <a:r>
              <a:rPr lang="en-US" sz="2400" dirty="0" smtClean="0"/>
              <a:t> </a:t>
            </a:r>
            <a:endParaRPr lang="en-US" sz="2400" dirty="0"/>
          </a:p>
        </p:txBody>
      </p:sp>
      <p:pic>
        <p:nvPicPr>
          <p:cNvPr id="11" name="Picture 10">
            <a:hlinkClick r:id="rId5"/>
          </p:cNvPr>
          <p:cNvPicPr>
            <a:picLocks noChangeAspect="1"/>
          </p:cNvPicPr>
          <p:nvPr/>
        </p:nvPicPr>
        <p:blipFill>
          <a:blip r:embed="rId6"/>
          <a:stretch>
            <a:fillRect/>
          </a:stretch>
        </p:blipFill>
        <p:spPr>
          <a:xfrm>
            <a:off x="2209800" y="4196245"/>
            <a:ext cx="4832895" cy="2128355"/>
          </a:xfrm>
          <a:prstGeom prst="rect">
            <a:avLst/>
          </a:prstGeom>
        </p:spPr>
      </p:pic>
    </p:spTree>
    <p:extLst>
      <p:ext uri="{BB962C8B-B14F-4D97-AF65-F5344CB8AC3E}">
        <p14:creationId xmlns:p14="http://schemas.microsoft.com/office/powerpoint/2010/main" val="595288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45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sercontent1.hubimg.com/7431992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797535"/>
            <a:ext cx="3829049" cy="38290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752600" y="1709737"/>
            <a:ext cx="4060549" cy="1762125"/>
          </a:xfrm>
          <a:prstGeom prst="rect">
            <a:avLst/>
          </a:prstGeom>
        </p:spPr>
      </p:pic>
      <p:sp>
        <p:nvSpPr>
          <p:cNvPr id="2" name="Title 1"/>
          <p:cNvSpPr>
            <a:spLocks noGrp="1"/>
          </p:cNvSpPr>
          <p:nvPr>
            <p:ph type="ctrTitle"/>
          </p:nvPr>
        </p:nvSpPr>
        <p:spPr>
          <a:xfrm>
            <a:off x="755650" y="482234"/>
            <a:ext cx="7772400" cy="1470025"/>
          </a:xfrm>
        </p:spPr>
        <p:txBody>
          <a:bodyPr/>
          <a:lstStyle/>
          <a:p>
            <a:pPr algn="l"/>
            <a:r>
              <a:rPr lang="en-US" dirty="0" smtClean="0"/>
              <a:t>Now, introducing …</a:t>
            </a:r>
            <a:endParaRPr lang="en-US" dirty="0"/>
          </a:p>
        </p:txBody>
      </p:sp>
      <p:sp>
        <p:nvSpPr>
          <p:cNvPr id="3" name="Subtitle 2"/>
          <p:cNvSpPr>
            <a:spLocks noGrp="1"/>
          </p:cNvSpPr>
          <p:nvPr>
            <p:ph type="subTitle" idx="1"/>
          </p:nvPr>
        </p:nvSpPr>
        <p:spPr>
          <a:xfrm>
            <a:off x="755650" y="4327648"/>
            <a:ext cx="7772400" cy="1752600"/>
          </a:xfrm>
        </p:spPr>
        <p:txBody>
          <a:bodyPr>
            <a:normAutofit fontScale="92500" lnSpcReduction="20000"/>
          </a:bodyPr>
          <a:lstStyle/>
          <a:p>
            <a:endParaRPr lang="en-US" dirty="0" smtClean="0"/>
          </a:p>
          <a:p>
            <a:endParaRPr lang="en-US" dirty="0"/>
          </a:p>
          <a:p>
            <a:r>
              <a:rPr lang="en-US" sz="5400" dirty="0" smtClean="0">
                <a:solidFill>
                  <a:schemeClr val="tx1"/>
                </a:solidFill>
              </a:rPr>
              <a:t>https</a:t>
            </a:r>
            <a:r>
              <a:rPr lang="en-US" sz="5400" dirty="0">
                <a:solidFill>
                  <a:schemeClr val="tx1"/>
                </a:solidFill>
              </a:rPr>
              <a:t>://scholar.google.ae/</a:t>
            </a:r>
          </a:p>
        </p:txBody>
      </p:sp>
    </p:spTree>
    <p:extLst>
      <p:ext uri="{BB962C8B-B14F-4D97-AF65-F5344CB8AC3E}">
        <p14:creationId xmlns:p14="http://schemas.microsoft.com/office/powerpoint/2010/main" val="207348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1575" y="333252"/>
            <a:ext cx="4060549" cy="1762125"/>
          </a:xfrm>
          <a:prstGeom prst="rect">
            <a:avLst/>
          </a:prstGeom>
        </p:spPr>
      </p:pic>
      <p:sp>
        <p:nvSpPr>
          <p:cNvPr id="2" name="Title 1"/>
          <p:cNvSpPr>
            <a:spLocks noGrp="1"/>
          </p:cNvSpPr>
          <p:nvPr>
            <p:ph type="ctrTitle"/>
          </p:nvPr>
        </p:nvSpPr>
        <p:spPr>
          <a:xfrm>
            <a:off x="228600" y="4419600"/>
            <a:ext cx="8458200" cy="1470025"/>
          </a:xfrm>
        </p:spPr>
        <p:txBody>
          <a:bodyPr>
            <a:normAutofit fontScale="90000"/>
          </a:bodyPr>
          <a:lstStyle/>
          <a:p>
            <a:pPr algn="l"/>
            <a:r>
              <a:rPr lang="en-US" dirty="0" smtClean="0"/>
              <a:t>Good for …</a:t>
            </a:r>
            <a:br>
              <a:rPr lang="en-US" dirty="0" smtClean="0"/>
            </a:br>
            <a:r>
              <a:rPr lang="en-US" sz="3200" dirty="0"/>
              <a:t>Covering more journals than our library </a:t>
            </a:r>
            <a:r>
              <a:rPr lang="en-US" sz="3200" dirty="0" smtClean="0"/>
              <a:t>databases - </a:t>
            </a:r>
            <a:r>
              <a:rPr lang="en-US" sz="3200" dirty="0"/>
              <a:t>Able to include </a:t>
            </a:r>
            <a:r>
              <a:rPr lang="en-US" sz="3200" b="1" dirty="0"/>
              <a:t>our library </a:t>
            </a:r>
            <a:r>
              <a:rPr lang="en-US" sz="3200" b="1" dirty="0" smtClean="0"/>
              <a:t>links </a:t>
            </a:r>
            <a:r>
              <a:rPr lang="en-US" sz="3200" dirty="0" smtClean="0"/>
              <a:t>in the results</a:t>
            </a:r>
            <a:r>
              <a:rPr lang="en-US" sz="3200" dirty="0"/>
              <a:t/>
            </a:r>
            <a:br>
              <a:rPr lang="en-US" sz="3200" dirty="0"/>
            </a:br>
            <a:r>
              <a:rPr lang="en-US" sz="3200" dirty="0"/>
              <a:t/>
            </a:r>
            <a:br>
              <a:rPr lang="en-US" sz="3200" dirty="0"/>
            </a:br>
            <a:r>
              <a:rPr lang="en-US" sz="3200" dirty="0"/>
              <a:t>May lead </a:t>
            </a:r>
            <a:r>
              <a:rPr lang="en-US" sz="3200" dirty="0" smtClean="0"/>
              <a:t>to </a:t>
            </a:r>
            <a:r>
              <a:rPr lang="en-US" sz="3200" dirty="0"/>
              <a:t>free online articles</a:t>
            </a:r>
            <a:br>
              <a:rPr lang="en-US" sz="3200" dirty="0"/>
            </a:br>
            <a:r>
              <a:rPr lang="en-US" sz="3200" dirty="0"/>
              <a:t/>
            </a:r>
            <a:br>
              <a:rPr lang="en-US" sz="3200" dirty="0"/>
            </a:br>
            <a:r>
              <a:rPr lang="en-US" sz="3200" dirty="0" smtClean="0"/>
              <a:t>Includes links for finding related articles and citations</a:t>
            </a:r>
            <a:r>
              <a:rPr lang="en-US" sz="3200" dirty="0"/>
              <a:t/>
            </a:r>
            <a:br>
              <a:rPr lang="en-US" sz="3200" dirty="0"/>
            </a:br>
            <a:r>
              <a:rPr lang="en-US" sz="3200" dirty="0"/>
              <a:t/>
            </a:r>
            <a:br>
              <a:rPr lang="en-US" sz="3200" dirty="0"/>
            </a:br>
            <a:r>
              <a:rPr lang="en-US" sz="3200" dirty="0"/>
              <a:t>Better for conference proceedings, dissertations, repositories, websites</a:t>
            </a:r>
            <a:br>
              <a:rPr lang="en-US" sz="3200" dirty="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4183673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1575" y="333252"/>
            <a:ext cx="4060549" cy="1762125"/>
          </a:xfrm>
          <a:prstGeom prst="rect">
            <a:avLst/>
          </a:prstGeom>
        </p:spPr>
      </p:pic>
      <p:sp>
        <p:nvSpPr>
          <p:cNvPr id="2" name="Title 1"/>
          <p:cNvSpPr>
            <a:spLocks noGrp="1"/>
          </p:cNvSpPr>
          <p:nvPr>
            <p:ph type="ctrTitle"/>
          </p:nvPr>
        </p:nvSpPr>
        <p:spPr>
          <a:xfrm>
            <a:off x="228600" y="4724400"/>
            <a:ext cx="8458200" cy="1470025"/>
          </a:xfrm>
        </p:spPr>
        <p:txBody>
          <a:bodyPr>
            <a:normAutofit fontScale="90000"/>
          </a:bodyPr>
          <a:lstStyle/>
          <a:p>
            <a:pPr algn="l"/>
            <a:r>
              <a:rPr lang="en-US" dirty="0" smtClean="0"/>
              <a:t>Not so good …</a:t>
            </a:r>
            <a:br>
              <a:rPr lang="en-US" dirty="0" smtClean="0"/>
            </a:br>
            <a:r>
              <a:rPr lang="en-US" sz="3200" dirty="0" smtClean="0"/>
              <a:t>Limited full-text options – results often lead to publisher sites requesting payment for articles </a:t>
            </a:r>
            <a:r>
              <a:rPr lang="en-US" sz="3200" dirty="0"/>
              <a:t/>
            </a:r>
            <a:br>
              <a:rPr lang="en-US" sz="3200" dirty="0"/>
            </a:br>
            <a:r>
              <a:rPr lang="en-US" sz="3200" dirty="0"/>
              <a:t/>
            </a:r>
            <a:br>
              <a:rPr lang="en-US" sz="3200" dirty="0"/>
            </a:br>
            <a:r>
              <a:rPr lang="en-US" sz="3200" dirty="0" smtClean="0"/>
              <a:t>Uneven coverage of disciplines (some better than others)</a:t>
            </a:r>
            <a:r>
              <a:rPr lang="en-US" sz="3200" dirty="0"/>
              <a:t/>
            </a:r>
            <a:br>
              <a:rPr lang="en-US" sz="3200" dirty="0"/>
            </a:br>
            <a:r>
              <a:rPr lang="en-US" sz="3200" dirty="0"/>
              <a:t/>
            </a:r>
            <a:br>
              <a:rPr lang="en-US" sz="3200" dirty="0"/>
            </a:br>
            <a:r>
              <a:rPr lang="en-US" sz="3200" dirty="0" smtClean="0"/>
              <a:t>Indexing time lag – more recent resources sometimes missing</a:t>
            </a:r>
            <a:r>
              <a:rPr lang="en-US" sz="3200" dirty="0"/>
              <a:t/>
            </a:r>
            <a:br>
              <a:rPr lang="en-US" sz="3200" dirty="0"/>
            </a:br>
            <a:r>
              <a:rPr lang="en-US" sz="3200" dirty="0"/>
              <a:t/>
            </a:r>
            <a:br>
              <a:rPr lang="en-US" sz="3200" dirty="0"/>
            </a:br>
            <a:r>
              <a:rPr lang="en-US" sz="3200" dirty="0"/>
              <a:t/>
            </a:r>
            <a:br>
              <a:rPr lang="en-US" sz="3200" dirty="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6243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8231</TotalTime>
  <Words>1373</Words>
  <Application>Microsoft Office PowerPoint</Application>
  <PresentationFormat>On-screen Show (4:3)</PresentationFormat>
  <Paragraphs>105</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Successful Web searches!</vt:lpstr>
      <vt:lpstr>If you type your keywords into Google,  you’ll get millions of hits!  Is that useful?</vt:lpstr>
      <vt:lpstr>PowerPoint Presentation</vt:lpstr>
      <vt:lpstr>PowerPoint Presentation</vt:lpstr>
      <vt:lpstr>PowerPoint Presentation</vt:lpstr>
      <vt:lpstr>PowerPoint Presentation</vt:lpstr>
      <vt:lpstr>Now, introducing …</vt:lpstr>
      <vt:lpstr>Good for … Covering more journals than our library databases - Able to include our library links in the results  May lead to free online articles  Includes links for finding related articles and citations  Better for conference proceedings, dissertations, repositories, websites   </vt:lpstr>
      <vt:lpstr>Not so good … Limited full-text options – results often lead to publisher sites requesting payment for articles   Uneven coverage of disciplines (some better than others)  Indexing time lag – more recent resources sometimes missing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you start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adwc tsd</dc:creator>
  <cp:lastModifiedBy>Dr. Janet Martin</cp:lastModifiedBy>
  <cp:revision>133</cp:revision>
  <dcterms:created xsi:type="dcterms:W3CDTF">2014-09-02T05:28:42Z</dcterms:created>
  <dcterms:modified xsi:type="dcterms:W3CDTF">2015-09-16T06:14:51Z</dcterms:modified>
</cp:coreProperties>
</file>