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42"/>
  </p:notesMasterIdLst>
  <p:sldIdLst>
    <p:sldId id="256" r:id="rId5"/>
    <p:sldId id="385" r:id="rId6"/>
    <p:sldId id="307" r:id="rId7"/>
    <p:sldId id="359" r:id="rId8"/>
    <p:sldId id="386" r:id="rId9"/>
    <p:sldId id="342" r:id="rId10"/>
    <p:sldId id="354" r:id="rId11"/>
    <p:sldId id="358" r:id="rId12"/>
    <p:sldId id="367" r:id="rId13"/>
    <p:sldId id="370" r:id="rId14"/>
    <p:sldId id="373" r:id="rId15"/>
    <p:sldId id="372" r:id="rId16"/>
    <p:sldId id="407" r:id="rId17"/>
    <p:sldId id="317" r:id="rId18"/>
    <p:sldId id="420" r:id="rId19"/>
    <p:sldId id="406" r:id="rId20"/>
    <p:sldId id="375" r:id="rId21"/>
    <p:sldId id="394" r:id="rId22"/>
    <p:sldId id="410" r:id="rId23"/>
    <p:sldId id="422" r:id="rId24"/>
    <p:sldId id="424" r:id="rId25"/>
    <p:sldId id="409" r:id="rId26"/>
    <p:sldId id="325" r:id="rId27"/>
    <p:sldId id="384" r:id="rId28"/>
    <p:sldId id="421" r:id="rId29"/>
    <p:sldId id="334" r:id="rId30"/>
    <p:sldId id="328" r:id="rId31"/>
    <p:sldId id="399" r:id="rId32"/>
    <p:sldId id="400" r:id="rId33"/>
    <p:sldId id="314" r:id="rId34"/>
    <p:sldId id="423" r:id="rId35"/>
    <p:sldId id="426" r:id="rId36"/>
    <p:sldId id="427" r:id="rId37"/>
    <p:sldId id="429" r:id="rId38"/>
    <p:sldId id="428" r:id="rId39"/>
    <p:sldId id="415" r:id="rId40"/>
    <p:sldId id="425" r:id="rId41"/>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50" autoAdjust="0"/>
  </p:normalViewPr>
  <p:slideViewPr>
    <p:cSldViewPr>
      <p:cViewPr varScale="1">
        <p:scale>
          <a:sx n="54" d="100"/>
          <a:sy n="54" d="100"/>
        </p:scale>
        <p:origin x="114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3CD924D-61EA-48A9-ADAB-5F259A230A90}" type="datetimeFigureOut">
              <a:rPr lang="en-US" smtClean="0"/>
              <a:t>8/23/2015</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51FE8537-8CAF-4565-8C7A-D59DC31322BE}" type="slidenum">
              <a:rPr lang="en-US" smtClean="0"/>
              <a:t>‹#›</a:t>
            </a:fld>
            <a:endParaRPr lang="en-US"/>
          </a:p>
        </p:txBody>
      </p:sp>
    </p:spTree>
    <p:extLst>
      <p:ext uri="{BB962C8B-B14F-4D97-AF65-F5344CB8AC3E}">
        <p14:creationId xmlns:p14="http://schemas.microsoft.com/office/powerpoint/2010/main" val="30954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wc.hct.ac.ae/lrc/ifooz/artwor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udent-research.webtest1.hct.ac.ae/kb/f20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smtClean="0"/>
              <a:t>this lesson, we will introduce students to THE</a:t>
            </a:r>
            <a:r>
              <a:rPr lang="en-US" baseline="0" dirty="0" smtClean="0"/>
              <a:t> RESEARCH PROCESS – how to pull together good quality assignments required in higher education by following a simple path </a:t>
            </a:r>
            <a:r>
              <a:rPr lang="en-US" baseline="0" dirty="0" smtClean="0">
                <a:sym typeface="Wingdings" panose="05000000000000000000" pitchFamily="2" charset="2"/>
              </a:rPr>
              <a:t></a:t>
            </a:r>
          </a:p>
          <a:p>
            <a:r>
              <a:rPr lang="en-US" b="1" baseline="0" dirty="0" smtClean="0">
                <a:sym typeface="Wingdings" panose="05000000000000000000" pitchFamily="2" charset="2"/>
              </a:rPr>
              <a:t>NOTE </a:t>
            </a:r>
            <a:r>
              <a:rPr lang="en-US" baseline="0" dirty="0" smtClean="0">
                <a:sym typeface="Wingdings" panose="05000000000000000000" pitchFamily="2" charset="2"/>
              </a:rPr>
              <a:t>that this session could be split into 2 sessions, based on the 3 different parts of the research process:</a:t>
            </a:r>
          </a:p>
          <a:p>
            <a:r>
              <a:rPr lang="en-US" baseline="0" dirty="0" smtClean="0">
                <a:sym typeface="Wingdings" panose="05000000000000000000" pitchFamily="2" charset="2"/>
              </a:rPr>
              <a:t>INTRODUCTION and STEP 1: Know exactly what you are asked to do, and keywords etc. (slides 1-22)</a:t>
            </a:r>
          </a:p>
          <a:p>
            <a:r>
              <a:rPr lang="en-US" baseline="0" dirty="0" smtClean="0">
                <a:sym typeface="Wingdings" panose="05000000000000000000" pitchFamily="2" charset="2"/>
              </a:rPr>
              <a:t>STEP 2:  Where might I find the information? And STEP 3: Finding the information (slides 23-end)  </a:t>
            </a:r>
          </a:p>
          <a:p>
            <a:r>
              <a:rPr lang="en-US" baseline="0" dirty="0" smtClean="0">
                <a:sym typeface="Wingdings" panose="05000000000000000000" pitchFamily="2" charset="2"/>
              </a:rPr>
              <a:t>The section on </a:t>
            </a:r>
            <a:r>
              <a:rPr lang="en-US" i="1" baseline="0" dirty="0" smtClean="0">
                <a:sym typeface="Wingdings" panose="05000000000000000000" pitchFamily="2" charset="2"/>
              </a:rPr>
              <a:t>Finding the Information </a:t>
            </a:r>
            <a:r>
              <a:rPr lang="en-US" baseline="0" dirty="0" smtClean="0">
                <a:sym typeface="Wingdings" panose="05000000000000000000" pitchFamily="2" charset="2"/>
              </a:rPr>
              <a:t>for this session has been limited to using the HCT library catalog (also dealt with separately in </a:t>
            </a:r>
            <a:r>
              <a:rPr lang="en-US" b="1" baseline="0" dirty="0" smtClean="0">
                <a:sym typeface="Wingdings" panose="05000000000000000000" pitchFamily="2" charset="2"/>
              </a:rPr>
              <a:t>#T55 </a:t>
            </a:r>
            <a:r>
              <a:rPr lang="en-US" baseline="0" dirty="0" smtClean="0">
                <a:sym typeface="Wingdings" panose="05000000000000000000" pitchFamily="2" charset="2"/>
              </a:rPr>
              <a:t>in the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   Understanding what they are, and finding other information resources are dealt with in separate lesson plans, such as “Articles and Databases” (</a:t>
            </a:r>
            <a:r>
              <a:rPr lang="en-US" b="1" baseline="0" dirty="0" smtClean="0">
                <a:sym typeface="Wingdings" panose="05000000000000000000" pitchFamily="2" charset="2"/>
              </a:rPr>
              <a:t>#T50</a:t>
            </a:r>
            <a:r>
              <a:rPr lang="en-US" baseline="0" dirty="0" smtClean="0">
                <a:sym typeface="Wingdings" panose="05000000000000000000" pitchFamily="2" charset="2"/>
              </a:rPr>
              <a:t>), or “eBooks” (</a:t>
            </a:r>
            <a:r>
              <a:rPr lang="en-US" b="1" baseline="0" dirty="0" smtClean="0">
                <a:sym typeface="Wingdings" panose="05000000000000000000" pitchFamily="2" charset="2"/>
              </a:rPr>
              <a:t>#T54</a:t>
            </a:r>
            <a:r>
              <a:rPr lang="en-US" baseline="0" dirty="0" smtClean="0">
                <a:sym typeface="Wingdings" panose="05000000000000000000" pitchFamily="2" charset="2"/>
              </a:rPr>
              <a:t>), or (</a:t>
            </a:r>
            <a:r>
              <a:rPr lang="en-US" b="1" baseline="0" dirty="0" smtClean="0">
                <a:sym typeface="Wingdings" panose="05000000000000000000" pitchFamily="2" charset="2"/>
              </a:rPr>
              <a:t>#T56</a:t>
            </a:r>
            <a:r>
              <a:rPr lang="en-US" baseline="0" dirty="0" smtClean="0">
                <a:sym typeface="Wingdings" panose="05000000000000000000" pitchFamily="2" charset="2"/>
              </a:rPr>
              <a:t>) “Successful Web Searches” in the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endParaRPr lang="en-US" baseline="0" dirty="0" smtClean="0">
              <a:sym typeface="Wingdings" panose="05000000000000000000" pitchFamily="2" charset="2"/>
            </a:endParaRPr>
          </a:p>
          <a:p>
            <a:r>
              <a:rPr lang="en-US" b="1" baseline="0" dirty="0" smtClean="0">
                <a:sym typeface="Wingdings" panose="05000000000000000000" pitchFamily="2" charset="2"/>
              </a:rPr>
              <a:t>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Starting your Research PPT (#</a:t>
            </a:r>
            <a:r>
              <a:rPr lang="en-US" b="1" baseline="0" dirty="0" smtClean="0">
                <a:sym typeface="Wingdings" panose="05000000000000000000" pitchFamily="2" charset="2"/>
              </a:rPr>
              <a:t>T13</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Background Information” </a:t>
            </a:r>
            <a:r>
              <a:rPr lang="en-US" dirty="0" smtClean="0"/>
              <a:t> #</a:t>
            </a:r>
            <a:r>
              <a:rPr lang="en-US" b="1" dirty="0" smtClean="0">
                <a:solidFill>
                  <a:srgbClr val="FF0000"/>
                </a:solidFill>
              </a:rPr>
              <a:t>T10</a:t>
            </a:r>
            <a:r>
              <a:rPr lang="en-US" dirty="0" smtClean="0"/>
              <a:t> “Big6 The Research Process: Teacher Introduction” </a:t>
            </a:r>
            <a:endParaRPr lang="en-US" baseline="0" dirty="0" smtClean="0">
              <a:sym typeface="Wingdings" panose="05000000000000000000" pitchFamily="2" charset="2"/>
            </a:endParaRPr>
          </a:p>
          <a:p>
            <a:r>
              <a:rPr lang="en-US" baseline="0" dirty="0" smtClean="0">
                <a:sym typeface="Wingdings" panose="05000000000000000000" pitchFamily="2" charset="2"/>
              </a:rPr>
              <a:t>Web link to the Big6 research model: </a:t>
            </a:r>
            <a:r>
              <a:rPr lang="en-US" b="0" i="0" dirty="0" smtClean="0">
                <a:hlinkClick r:id="rId3"/>
              </a:rPr>
              <a:t>http://dwc.hct.ac.ae/lrc/ifooz/artwork/</a:t>
            </a:r>
            <a:r>
              <a:rPr lang="en-US" b="0" i="0" dirty="0" smtClean="0"/>
              <a:t>  </a:t>
            </a:r>
            <a:r>
              <a:rPr lang="en-US" baseline="0" dirty="0" smtClean="0">
                <a:sym typeface="Wingdings" panose="05000000000000000000" pitchFamily="2" charset="2"/>
              </a:rPr>
              <a:t>Undertaking this excellent interactive tutorial could be done out of class time - discussed slides 14-15 (#</a:t>
            </a:r>
            <a:r>
              <a:rPr lang="en-US" b="1" baseline="0" dirty="0" smtClean="0">
                <a:sym typeface="Wingdings" panose="05000000000000000000" pitchFamily="2" charset="2"/>
              </a:rPr>
              <a:t>U200</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WORKSHEET “Planning my Research Project” (#</a:t>
            </a:r>
            <a:r>
              <a:rPr lang="en-US" b="1" baseline="0" dirty="0" smtClean="0">
                <a:sym typeface="Wingdings" panose="05000000000000000000" pitchFamily="2" charset="2"/>
              </a:rPr>
              <a:t>T11</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WORKSHEET “Synonyms/</a:t>
            </a:r>
            <a:r>
              <a:rPr lang="en-US" baseline="0" dirty="0" smtClean="0"/>
              <a:t> broader and narrower words” </a:t>
            </a:r>
            <a:r>
              <a:rPr lang="en-US" baseline="0" dirty="0" smtClean="0">
                <a:sym typeface="Wingdings" panose="05000000000000000000" pitchFamily="2" charset="2"/>
              </a:rPr>
              <a:t>(#</a:t>
            </a:r>
            <a:r>
              <a:rPr lang="en-US" b="1" baseline="0" dirty="0" smtClean="0">
                <a:sym typeface="Wingdings" panose="05000000000000000000" pitchFamily="2" charset="2"/>
              </a:rPr>
              <a:t>T52</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VIDEO: “</a:t>
            </a:r>
            <a:r>
              <a:rPr lang="en-US" b="0" baseline="0" dirty="0" smtClean="0"/>
              <a:t>Generating Search Terms” </a:t>
            </a:r>
            <a:r>
              <a:rPr lang="en-US" baseline="0" dirty="0" smtClean="0"/>
              <a:t>to reinforce these ideas.  </a:t>
            </a:r>
            <a:r>
              <a:rPr lang="en-US" baseline="0" dirty="0" smtClean="0">
                <a:sym typeface="Wingdings" panose="05000000000000000000" pitchFamily="2" charset="2"/>
              </a:rPr>
              <a:t>https://www.youtube.com/watch?v=lBcHuWnDUQ0 (</a:t>
            </a:r>
            <a:r>
              <a:rPr lang="en-US" b="1" baseline="0" dirty="0" smtClean="0">
                <a:sym typeface="Wingdings" panose="05000000000000000000" pitchFamily="2" charset="2"/>
              </a:rPr>
              <a:t>#F13 </a:t>
            </a:r>
            <a:r>
              <a:rPr lang="en-US" baseline="0" dirty="0" smtClean="0">
                <a:sym typeface="Wingdings" panose="05000000000000000000" pitchFamily="2" charset="2"/>
              </a:rPr>
              <a:t>in the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Optional prizes for Slide 22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endParaRPr lang="en-US" baseline="0" dirty="0" smtClean="0">
              <a:sym typeface="Wingdings" panose="05000000000000000000" pitchFamily="2" charset="2"/>
            </a:endParaRP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a:t>
            </a:fld>
            <a:endParaRPr lang="en-US"/>
          </a:p>
        </p:txBody>
      </p:sp>
    </p:spTree>
    <p:extLst>
      <p:ext uri="{BB962C8B-B14F-4D97-AF65-F5344CB8AC3E}">
        <p14:creationId xmlns:p14="http://schemas.microsoft.com/office/powerpoint/2010/main" val="3698452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student worksheets, students look at their own assignment topic,</a:t>
            </a:r>
            <a:r>
              <a:rPr lang="en-US" baseline="0" dirty="0" smtClean="0"/>
              <a:t> and underline/ highlight words and look up definitions if unsure.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WORKSHEET “Planning my Research Project” (#</a:t>
            </a:r>
            <a:r>
              <a:rPr lang="en-US" b="1" baseline="0" dirty="0" smtClean="0">
                <a:sym typeface="Wingdings" panose="05000000000000000000" pitchFamily="2" charset="2"/>
              </a:rPr>
              <a:t>T11</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18</a:t>
            </a:fld>
            <a:endParaRPr lang="en-US"/>
          </a:p>
        </p:txBody>
      </p:sp>
    </p:spTree>
    <p:extLst>
      <p:ext uri="{BB962C8B-B14F-4D97-AF65-F5344CB8AC3E}">
        <p14:creationId xmlns:p14="http://schemas.microsoft.com/office/powerpoint/2010/main" val="299689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this table as a class group,</a:t>
            </a:r>
            <a:r>
              <a:rPr lang="en-US" baseline="0" dirty="0" smtClean="0"/>
              <a:t> then students try the worksheet (described Slide 20).</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19</a:t>
            </a:fld>
            <a:endParaRPr lang="en-US"/>
          </a:p>
        </p:txBody>
      </p:sp>
    </p:spTree>
    <p:extLst>
      <p:ext uri="{BB962C8B-B14F-4D97-AF65-F5344CB8AC3E}">
        <p14:creationId xmlns:p14="http://schemas.microsoft.com/office/powerpoint/2010/main" val="3136888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ACTIVITY:  </a:t>
            </a:r>
            <a:r>
              <a:rPr lang="en-US" dirty="0" smtClean="0"/>
              <a:t>In pairs or small groups students complete the following </a:t>
            </a:r>
            <a:r>
              <a:rPr lang="en-US" baseline="0" dirty="0" smtClean="0"/>
              <a:t>tables in this worksheet (synonyms, broader and narrower words), and report back to the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WORKSHEET “Synonyms/</a:t>
            </a:r>
            <a:r>
              <a:rPr lang="en-US" baseline="0" dirty="0" smtClean="0"/>
              <a:t> broader and narrower words” </a:t>
            </a:r>
            <a:r>
              <a:rPr lang="en-US" baseline="0" dirty="0" smtClean="0">
                <a:sym typeface="Wingdings" panose="05000000000000000000" pitchFamily="2" charset="2"/>
              </a:rPr>
              <a:t>(#</a:t>
            </a:r>
            <a:r>
              <a:rPr lang="en-US" b="1" baseline="0" dirty="0" smtClean="0">
                <a:sym typeface="Wingdings" panose="05000000000000000000" pitchFamily="2" charset="2"/>
              </a:rPr>
              <a:t>T52</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20</a:t>
            </a:fld>
            <a:endParaRPr lang="en-US"/>
          </a:p>
        </p:txBody>
      </p:sp>
    </p:spTree>
    <p:extLst>
      <p:ext uri="{BB962C8B-B14F-4D97-AF65-F5344CB8AC3E}">
        <p14:creationId xmlns:p14="http://schemas.microsoft.com/office/powerpoint/2010/main" val="1802588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ACTIVITY:  </a:t>
            </a:r>
            <a:r>
              <a:rPr lang="en-US" dirty="0" smtClean="0"/>
              <a:t>Before/after or during</a:t>
            </a:r>
            <a:r>
              <a:rPr lang="en-US" baseline="0" dirty="0" smtClean="0"/>
              <a:t> class time students can view the YouTube video: </a:t>
            </a:r>
            <a:r>
              <a:rPr lang="en-US" b="1" baseline="0" dirty="0" smtClean="0"/>
              <a:t>Generating Search Terms </a:t>
            </a:r>
            <a:r>
              <a:rPr lang="en-US" baseline="0" dirty="0" smtClean="0"/>
              <a:t>to reinforce these ideas.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https://www.youtube.com/watch?v=lBcHuWnDUQ0  Resource </a:t>
            </a:r>
            <a:r>
              <a:rPr lang="en-US" b="1" baseline="0" dirty="0" smtClean="0">
                <a:sym typeface="Wingdings" panose="05000000000000000000" pitchFamily="2" charset="2"/>
              </a:rPr>
              <a:t>#F13 </a:t>
            </a:r>
            <a:r>
              <a:rPr lang="en-US" baseline="0" dirty="0" smtClean="0">
                <a:sym typeface="Wingdings" panose="05000000000000000000" pitchFamily="2" charset="2"/>
              </a:rPr>
              <a:t>in the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clear, short video which describes how to improve your search strategies used in searching electronic resources, such as the Web or databases.  Discussion of why you would think about search terms, and how synonyms, broader and narrower terms may help your research.  Produced by College of San Mateo, US.  Video is 3:49 min.</a:t>
            </a: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21</a:t>
            </a:fld>
            <a:endParaRPr lang="en-US"/>
          </a:p>
        </p:txBody>
      </p:sp>
    </p:spTree>
    <p:extLst>
      <p:ext uri="{BB962C8B-B14F-4D97-AF65-F5344CB8AC3E}">
        <p14:creationId xmlns:p14="http://schemas.microsoft.com/office/powerpoint/2010/main" val="1837678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WORKSHEET “Planning my Research Project” (#</a:t>
            </a:r>
            <a:r>
              <a:rPr lang="en-US" b="1" baseline="0" dirty="0" smtClean="0">
                <a:sym typeface="Wingdings" panose="05000000000000000000" pitchFamily="2" charset="2"/>
              </a:rPr>
              <a:t>T11</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panose="05000000000000000000" pitchFamily="2" charset="2"/>
              </a:rPr>
              <a:t>IF TIME</a:t>
            </a:r>
            <a:r>
              <a:rPr lang="en-US" baseline="0" dirty="0" smtClean="0">
                <a:sym typeface="Wingdings" panose="05000000000000000000" pitchFamily="2" charset="2"/>
              </a:rPr>
              <a:t>, test this practice of producing better search results by have everyone go into Google, and set a time limit of 2-3 minutes.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GOAL is to see who can get a results list the smallest, but VERY RELEVANT results on the topic of:</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panose="05000000000000000000" pitchFamily="2" charset="2"/>
              </a:rPr>
              <a:t>recent information about causes of obesity in the UAE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HINT – use “Search Tools” and “Advanced Search” options to narrow your search in Google (these are found on the toolbar – Advanced search is now under OPTIONS)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Everyone should record the numbers of results they start with and can get down to.  Teacher quick check for relevance.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Optional prizes  </a:t>
            </a: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22</a:t>
            </a:fld>
            <a:endParaRPr lang="en-US"/>
          </a:p>
        </p:txBody>
      </p:sp>
    </p:spTree>
    <p:extLst>
      <p:ext uri="{BB962C8B-B14F-4D97-AF65-F5344CB8AC3E}">
        <p14:creationId xmlns:p14="http://schemas.microsoft.com/office/powerpoint/2010/main" val="195762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Do all students understand WHAT these different types of resources are?  (many will not have any experience of them in their high school)</a:t>
            </a:r>
          </a:p>
          <a:p>
            <a:endParaRPr lang="en-US" baseline="0" dirty="0" smtClean="0"/>
          </a:p>
          <a:p>
            <a:r>
              <a:rPr lang="en-US" baseline="0" dirty="0" smtClean="0"/>
              <a:t>Further details about these resources are available in the HCT Student Research website at </a:t>
            </a:r>
            <a:r>
              <a:rPr lang="en-US" b="1" baseline="0" dirty="0" smtClean="0"/>
              <a:t>#T50 (Articles, magazines and Databases) </a:t>
            </a:r>
            <a:r>
              <a:rPr lang="en-US" baseline="0" dirty="0" smtClean="0"/>
              <a:t>or </a:t>
            </a:r>
            <a:r>
              <a:rPr lang="en-US" b="1" baseline="0" dirty="0" smtClean="0"/>
              <a:t>#T54 (e-Books) </a:t>
            </a:r>
            <a:r>
              <a:rPr lang="en-US" baseline="0" dirty="0" err="1" smtClean="0"/>
              <a:t>etc</a:t>
            </a:r>
            <a:r>
              <a:rPr lang="en-US" baseline="0" dirty="0" smtClean="0"/>
              <a:t>  </a:t>
            </a:r>
          </a:p>
          <a:p>
            <a:r>
              <a:rPr lang="en-US" baseline="0" dirty="0" smtClean="0"/>
              <a:t>These would be topics for different sessions.</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24</a:t>
            </a:fld>
            <a:endParaRPr lang="en-US"/>
          </a:p>
        </p:txBody>
      </p:sp>
    </p:spTree>
    <p:extLst>
      <p:ext uri="{BB962C8B-B14F-4D97-AF65-F5344CB8AC3E}">
        <p14:creationId xmlns:p14="http://schemas.microsoft.com/office/powerpoint/2010/main" val="427528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has your</a:t>
            </a:r>
            <a:r>
              <a:rPr lang="en-US" baseline="0" dirty="0" smtClean="0"/>
              <a:t> assignment asked you to find?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WORKSHEET “Planning my Research Project” (#</a:t>
            </a:r>
            <a:r>
              <a:rPr lang="en-US" b="1" baseline="0" dirty="0" smtClean="0">
                <a:sym typeface="Wingdings" panose="05000000000000000000" pitchFamily="2" charset="2"/>
              </a:rPr>
              <a:t>T11</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25</a:t>
            </a:fld>
            <a:endParaRPr lang="en-US"/>
          </a:p>
        </p:txBody>
      </p:sp>
    </p:spTree>
    <p:extLst>
      <p:ext uri="{BB962C8B-B14F-4D97-AF65-F5344CB8AC3E}">
        <p14:creationId xmlns:p14="http://schemas.microsoft.com/office/powerpoint/2010/main" val="87891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to start? …</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27</a:t>
            </a:fld>
            <a:endParaRPr lang="en-US"/>
          </a:p>
        </p:txBody>
      </p:sp>
    </p:spTree>
    <p:extLst>
      <p:ext uri="{BB962C8B-B14F-4D97-AF65-F5344CB8AC3E}">
        <p14:creationId xmlns:p14="http://schemas.microsoft.com/office/powerpoint/2010/main" val="4141052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could find a definition… many different types of catalogues in the world.</a:t>
            </a:r>
          </a:p>
          <a:p>
            <a:r>
              <a:rPr lang="en-US" dirty="0" smtClean="0"/>
              <a:t>There</a:t>
            </a:r>
            <a:r>
              <a:rPr lang="en-US" baseline="0" dirty="0" smtClean="0"/>
              <a:t> is a </a:t>
            </a:r>
            <a:r>
              <a:rPr lang="en-US" b="1" baseline="0" dirty="0" smtClean="0"/>
              <a:t>glossary</a:t>
            </a:r>
            <a:r>
              <a:rPr lang="en-US" baseline="0" dirty="0" smtClean="0"/>
              <a:t> section in the </a:t>
            </a:r>
            <a:r>
              <a:rPr lang="en-US" i="1" baseline="0" dirty="0" smtClean="0"/>
              <a:t>HCT Student Research </a:t>
            </a:r>
            <a:r>
              <a:rPr lang="en-US" baseline="0" dirty="0" smtClean="0"/>
              <a:t>website which could usefully be pointed to for this and other library and information words.</a:t>
            </a:r>
            <a:endParaRPr lang="en-US" dirty="0" smtClean="0"/>
          </a:p>
          <a:p>
            <a:r>
              <a:rPr lang="en-US" dirty="0" smtClean="0"/>
              <a:t>…  a library</a:t>
            </a:r>
            <a:r>
              <a:rPr lang="en-US" baseline="0" dirty="0" smtClean="0"/>
              <a:t> catalogue is </a:t>
            </a:r>
          </a:p>
          <a:p>
            <a:r>
              <a:rPr lang="en-US" baseline="0" dirty="0" smtClean="0"/>
              <a:t>“A list of all of the resources in a library” – includes lots of information about the item, and where to find it.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28</a:t>
            </a:fld>
            <a:endParaRPr lang="en-US"/>
          </a:p>
        </p:txBody>
      </p:sp>
    </p:spTree>
    <p:extLst>
      <p:ext uri="{BB962C8B-B14F-4D97-AF65-F5344CB8AC3E}">
        <p14:creationId xmlns:p14="http://schemas.microsoft.com/office/powerpoint/2010/main" val="264260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that </a:t>
            </a:r>
            <a:r>
              <a:rPr lang="en-US" b="1" dirty="0" smtClean="0"/>
              <a:t>how to </a:t>
            </a:r>
            <a:r>
              <a:rPr lang="en-US" b="1" baseline="0" dirty="0" smtClean="0"/>
              <a:t>effectively search </a:t>
            </a:r>
            <a:r>
              <a:rPr lang="en-US" b="1" baseline="0" dirty="0" smtClean="0"/>
              <a:t>the HCT catalog</a:t>
            </a:r>
            <a:r>
              <a:rPr lang="en-US" b="1" dirty="0" smtClean="0"/>
              <a:t> is also a separate</a:t>
            </a:r>
            <a:r>
              <a:rPr lang="en-US" b="1" baseline="0" dirty="0" smtClean="0"/>
              <a:t> PPT at #T55 </a:t>
            </a:r>
            <a:r>
              <a:rPr lang="en-US" baseline="0" dirty="0" smtClean="0"/>
              <a:t>in the </a:t>
            </a:r>
            <a:r>
              <a:rPr lang="en-US" i="1" baseline="0" dirty="0" smtClean="0"/>
              <a:t>HCT Student Research </a:t>
            </a:r>
            <a:r>
              <a:rPr lang="en-US" baseline="0" dirty="0" smtClean="0"/>
              <a:t>website</a:t>
            </a:r>
            <a:endParaRPr lang="en-US" dirty="0" smtClean="0"/>
          </a:p>
          <a:p>
            <a:endParaRPr lang="en-US" dirty="0" smtClean="0"/>
          </a:p>
          <a:p>
            <a:r>
              <a:rPr lang="en-US" dirty="0" smtClean="0"/>
              <a:t>The default opening</a:t>
            </a:r>
            <a:r>
              <a:rPr lang="en-US" baseline="0" dirty="0" smtClean="0"/>
              <a:t> for the library website is for the DISCOVER tab to be highlighted (white).  </a:t>
            </a:r>
          </a:p>
          <a:p>
            <a:r>
              <a:rPr lang="en-US" baseline="0" dirty="0" smtClean="0"/>
              <a:t>DISCOVERY tab will search for ALL types of library resources (books, journals, DVDs, Videos, electronic resources) in ALL HCT library campuses at once.</a:t>
            </a:r>
          </a:p>
          <a:p>
            <a:r>
              <a:rPr lang="en-US" baseline="0" dirty="0" smtClean="0"/>
              <a:t>DATABASES are an index of the thousands of journal articles and electronic resources which are paid for by HCT, because they are excellent academic resources not available using the open Internet.</a:t>
            </a:r>
          </a:p>
          <a:p>
            <a:r>
              <a:rPr lang="en-US" baseline="0" dirty="0" smtClean="0"/>
              <a:t>CATALOGUE searches all HCT print and electronic books</a:t>
            </a:r>
          </a:p>
          <a:p>
            <a:r>
              <a:rPr lang="en-US" baseline="0" dirty="0" smtClean="0"/>
              <a:t>LIWA searches all of HCT, ZU and UAEU catalogues at the same time (HCT students, staff and faculty can borrow books and other resources from ZU and UAEU – ask at your library for details)</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29</a:t>
            </a:fld>
            <a:endParaRPr lang="en-US"/>
          </a:p>
        </p:txBody>
      </p:sp>
    </p:spTree>
    <p:extLst>
      <p:ext uri="{BB962C8B-B14F-4D97-AF65-F5344CB8AC3E}">
        <p14:creationId xmlns:p14="http://schemas.microsoft.com/office/powerpoint/2010/main" val="2365165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a:t>
            </a:r>
            <a:r>
              <a:rPr lang="en-US" baseline="0" dirty="0" smtClean="0"/>
              <a:t> experimental science!</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4</a:t>
            </a:fld>
            <a:endParaRPr lang="en-US"/>
          </a:p>
        </p:txBody>
      </p:sp>
    </p:spTree>
    <p:extLst>
      <p:ext uri="{BB962C8B-B14F-4D97-AF65-F5344CB8AC3E}">
        <p14:creationId xmlns:p14="http://schemas.microsoft.com/office/powerpoint/2010/main" val="3778609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a:t>
            </a:r>
            <a:r>
              <a:rPr lang="en-US" dirty="0" smtClean="0"/>
              <a:t>DISCOVER</a:t>
            </a:r>
            <a:r>
              <a:rPr lang="en-US" baseline="0" dirty="0" smtClean="0"/>
              <a:t> tab </a:t>
            </a:r>
            <a:r>
              <a:rPr lang="en-US" dirty="0" smtClean="0"/>
              <a:t>– </a:t>
            </a:r>
            <a:r>
              <a:rPr lang="en-US" dirty="0" smtClean="0"/>
              <a:t>this searches ALL</a:t>
            </a:r>
            <a:r>
              <a:rPr lang="en-US" baseline="0" dirty="0" smtClean="0"/>
              <a:t> HCT campuses for </a:t>
            </a:r>
            <a:r>
              <a:rPr lang="en-US" baseline="0" dirty="0" smtClean="0"/>
              <a:t>all library resources.</a:t>
            </a:r>
          </a:p>
          <a:p>
            <a:endParaRPr lang="en-US" baseline="0" dirty="0" smtClean="0"/>
          </a:p>
          <a:p>
            <a:r>
              <a:rPr lang="en-US" baseline="0" dirty="0" smtClean="0"/>
              <a:t>For students in Foundations courses, it can be recommended to start with the CATALOGUE tab instead, which searches only print and e-books, so returns a simpler (and perhaps less confusing) results list.  The DISCOVER tab does bring up journal articles, newspapers etc. which are accessible through the library subscription databases, as well as print and </a:t>
            </a:r>
            <a:r>
              <a:rPr lang="en-US" baseline="0" dirty="0" err="1" smtClean="0"/>
              <a:t>ebooks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30</a:t>
            </a:fld>
            <a:endParaRPr lang="en-US"/>
          </a:p>
        </p:txBody>
      </p:sp>
    </p:spTree>
    <p:extLst>
      <p:ext uri="{BB962C8B-B14F-4D97-AF65-F5344CB8AC3E}">
        <p14:creationId xmlns:p14="http://schemas.microsoft.com/office/powerpoint/2010/main" val="3179981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would you </a:t>
            </a:r>
            <a:r>
              <a:rPr lang="en-US" b="1" dirty="0" smtClean="0"/>
              <a:t>(a) “View the</a:t>
            </a:r>
            <a:r>
              <a:rPr lang="en-US" b="1" baseline="0" dirty="0" smtClean="0"/>
              <a:t> Entire Collection” </a:t>
            </a:r>
            <a:r>
              <a:rPr lang="en-US" baseline="0" dirty="0" smtClean="0"/>
              <a:t>or search in only one </a:t>
            </a:r>
            <a:r>
              <a:rPr lang="en-US" b="1" baseline="0" dirty="0" smtClean="0"/>
              <a:t>(b) select only one campus ?</a:t>
            </a:r>
          </a:p>
          <a:p>
            <a:r>
              <a:rPr lang="en-US" b="1" baseline="0" dirty="0" smtClean="0"/>
              <a:t>View the entire collection </a:t>
            </a:r>
            <a:r>
              <a:rPr lang="en-US" b="0" baseline="0" dirty="0" smtClean="0"/>
              <a:t>if </a:t>
            </a:r>
          </a:p>
          <a:p>
            <a:pPr marL="171450" indent="-171450">
              <a:buFont typeface="Arial" panose="020B0604020202020204" pitchFamily="34" charset="0"/>
              <a:buChar char="•"/>
            </a:pPr>
            <a:r>
              <a:rPr lang="en-US" b="0" baseline="0" dirty="0" smtClean="0"/>
              <a:t>You are searching for something and don’t expect there to be many results</a:t>
            </a:r>
          </a:p>
          <a:p>
            <a:pPr marL="171450" indent="-171450">
              <a:buFont typeface="Arial" panose="020B0604020202020204" pitchFamily="34" charset="0"/>
              <a:buChar char="•"/>
            </a:pPr>
            <a:r>
              <a:rPr lang="en-US" b="0" baseline="0" dirty="0" smtClean="0"/>
              <a:t>You can wait a few days for a book or resource to arrive from another campus</a:t>
            </a:r>
          </a:p>
          <a:p>
            <a:pPr marL="0" indent="0">
              <a:buFont typeface="Arial" panose="020B0604020202020204" pitchFamily="34" charset="0"/>
              <a:buNone/>
            </a:pPr>
            <a:r>
              <a:rPr lang="en-US" b="1" baseline="0" dirty="0" smtClean="0"/>
              <a:t>Select only one campus </a:t>
            </a:r>
            <a:r>
              <a:rPr lang="en-US" b="0" baseline="0" dirty="0" smtClean="0"/>
              <a:t>if</a:t>
            </a:r>
          </a:p>
          <a:p>
            <a:pPr marL="171450" indent="-171450">
              <a:buFont typeface="Arial" panose="020B0604020202020204" pitchFamily="34" charset="0"/>
              <a:buChar char="•"/>
            </a:pPr>
            <a:r>
              <a:rPr lang="en-US" b="0" baseline="0" dirty="0" smtClean="0"/>
              <a:t>You have lots of results from your search and/or</a:t>
            </a:r>
          </a:p>
          <a:p>
            <a:pPr marL="171450" indent="-171450">
              <a:buFont typeface="Arial" panose="020B0604020202020204" pitchFamily="34" charset="0"/>
              <a:buChar char="•"/>
            </a:pPr>
            <a:r>
              <a:rPr lang="en-US" b="0" baseline="0" dirty="0" smtClean="0"/>
              <a:t>You need the resource today and only wish to see items on the shelf which you can use now</a:t>
            </a:r>
            <a:endParaRPr lang="en-US" b="0" dirty="0"/>
          </a:p>
        </p:txBody>
      </p:sp>
      <p:sp>
        <p:nvSpPr>
          <p:cNvPr id="4" name="Slide Number Placeholder 3"/>
          <p:cNvSpPr>
            <a:spLocks noGrp="1"/>
          </p:cNvSpPr>
          <p:nvPr>
            <p:ph type="sldNum" sz="quarter" idx="10"/>
          </p:nvPr>
        </p:nvSpPr>
        <p:spPr/>
        <p:txBody>
          <a:bodyPr/>
          <a:lstStyle/>
          <a:p>
            <a:fld id="{51FE8537-8CAF-4565-8C7A-D59DC31322BE}" type="slidenum">
              <a:rPr lang="en-US" smtClean="0"/>
              <a:t>31</a:t>
            </a:fld>
            <a:endParaRPr lang="en-US"/>
          </a:p>
        </p:txBody>
      </p:sp>
    </p:spTree>
    <p:extLst>
      <p:ext uri="{BB962C8B-B14F-4D97-AF65-F5344CB8AC3E}">
        <p14:creationId xmlns:p14="http://schemas.microsoft.com/office/powerpoint/2010/main" val="2747230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This is how your results list will look in DISCOVER.</a:t>
            </a:r>
          </a:p>
          <a:p>
            <a:r>
              <a:rPr lang="en-US" b="0" dirty="0" smtClean="0"/>
              <a:t>The</a:t>
            </a:r>
            <a:r>
              <a:rPr lang="en-US" b="0" baseline="0" dirty="0" smtClean="0"/>
              <a:t> left column lists print books on the shelf, and </a:t>
            </a:r>
            <a:r>
              <a:rPr lang="en-US" b="0" baseline="0" dirty="0" err="1" smtClean="0"/>
              <a:t>ebooks</a:t>
            </a:r>
            <a:r>
              <a:rPr lang="en-US" b="0" baseline="0" dirty="0" smtClean="0"/>
              <a:t> which can be downloaded to your laptop, or just read online.</a:t>
            </a:r>
          </a:p>
          <a:p>
            <a:r>
              <a:rPr lang="en-US" b="0" baseline="0" dirty="0" smtClean="0"/>
              <a:t>The right column is a far larger result of all electronic resources in the HCT library system.</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For further information about “call numbers” to locate books on the shelf, review </a:t>
            </a:r>
            <a:r>
              <a:rPr lang="en-US" b="1" dirty="0" smtClean="0"/>
              <a:t>HCT One Minute Guides: Call Numbers VIDEO</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#F201, or </a:t>
            </a:r>
            <a:r>
              <a:rPr lang="en-US" b="1" dirty="0" smtClean="0"/>
              <a:t>Reading a call number (Library of Congress) VIDEO </a:t>
            </a:r>
            <a:r>
              <a:rPr lang="en-US" b="0" dirty="0" smtClean="0"/>
              <a:t>#F210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For further information</a:t>
            </a:r>
            <a:r>
              <a:rPr lang="en-US" b="0" baseline="0" dirty="0" smtClean="0"/>
              <a:t> about downloading and using eBooks, review </a:t>
            </a:r>
            <a:r>
              <a:rPr lang="en-US" b="1" dirty="0" smtClean="0"/>
              <a:t>HCT One Minute Guides: Download an e-book from the library catalog VIDEO</a:t>
            </a:r>
            <a:r>
              <a:rPr lang="en-US" b="1" baseline="0" dirty="0" smtClean="0"/>
              <a:t> </a:t>
            </a:r>
            <a:r>
              <a:rPr lang="en-US" b="0" dirty="0" smtClean="0"/>
              <a:t>#F204; or </a:t>
            </a:r>
            <a:r>
              <a:rPr lang="en-US" b="1" dirty="0" smtClean="0">
                <a:hlinkClick r:id="rId3"/>
              </a:rPr>
              <a:t>HCT One Minute Guides: Adobe Digital Editions VIDEO</a:t>
            </a:r>
            <a:r>
              <a:rPr lang="en-US" b="1" baseline="0" dirty="0" smtClean="0"/>
              <a:t>  </a:t>
            </a:r>
            <a:r>
              <a:rPr lang="en-US" b="0" dirty="0" smtClean="0"/>
              <a:t>#F205</a:t>
            </a:r>
          </a:p>
          <a:p>
            <a:endParaRPr lang="en-US" b="0" dirty="0"/>
          </a:p>
        </p:txBody>
      </p:sp>
      <p:sp>
        <p:nvSpPr>
          <p:cNvPr id="4" name="Slide Number Placeholder 3"/>
          <p:cNvSpPr>
            <a:spLocks noGrp="1"/>
          </p:cNvSpPr>
          <p:nvPr>
            <p:ph type="sldNum" sz="quarter" idx="10"/>
          </p:nvPr>
        </p:nvSpPr>
        <p:spPr/>
        <p:txBody>
          <a:bodyPr/>
          <a:lstStyle/>
          <a:p>
            <a:fld id="{51FE8537-8CAF-4565-8C7A-D59DC31322BE}" type="slidenum">
              <a:rPr lang="en-US" smtClean="0"/>
              <a:t>32</a:t>
            </a:fld>
            <a:endParaRPr lang="en-US"/>
          </a:p>
        </p:txBody>
      </p:sp>
    </p:spTree>
    <p:extLst>
      <p:ext uri="{BB962C8B-B14F-4D97-AF65-F5344CB8AC3E}">
        <p14:creationId xmlns:p14="http://schemas.microsoft.com/office/powerpoint/2010/main" val="486043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on the title of a book in the list you would like to see, and scroll down</a:t>
            </a:r>
            <a:r>
              <a:rPr lang="en-US" b="0" baseline="0" dirty="0" smtClean="0"/>
              <a:t> the screen to look at the locations within HCT where this book is held.  In this case, the book is in FWC (Fujairah Women’s Campus), and SWC (Sharjah Women’s Campus).</a:t>
            </a:r>
          </a:p>
          <a:p>
            <a:endParaRPr lang="en-US" b="0" baseline="0" dirty="0" smtClean="0"/>
          </a:p>
          <a:p>
            <a:r>
              <a:rPr lang="en-US" b="0" baseline="0" dirty="0" smtClean="0"/>
              <a:t>If you are in that location, the “status” shows you that the book is </a:t>
            </a:r>
            <a:r>
              <a:rPr lang="en-US" b="1" baseline="0" dirty="0" smtClean="0"/>
              <a:t>Available</a:t>
            </a:r>
            <a:r>
              <a:rPr lang="en-US" b="0" baseline="0" dirty="0" smtClean="0"/>
              <a:t> on the shelf;  follow the “call number” to find it </a:t>
            </a:r>
            <a:r>
              <a:rPr lang="en-US" b="0" baseline="0" dirty="0" smtClean="0">
                <a:sym typeface="Wingdings" panose="05000000000000000000" pitchFamily="2" charset="2"/>
              </a:rPr>
              <a:t></a:t>
            </a:r>
          </a:p>
          <a:p>
            <a:endParaRPr lang="en-US" b="0" baseline="0" dirty="0" smtClean="0">
              <a:sym typeface="Wingdings" panose="05000000000000000000" pitchFamily="2" charset="2"/>
            </a:endParaRPr>
          </a:p>
          <a:p>
            <a:r>
              <a:rPr lang="en-US" b="0" baseline="0" dirty="0" smtClean="0">
                <a:sym typeface="Wingdings" panose="05000000000000000000" pitchFamily="2" charset="2"/>
              </a:rPr>
              <a:t>If you are in another location, simply click on the black tab on the left side </a:t>
            </a:r>
            <a:r>
              <a:rPr lang="en-US" b="1" baseline="0" dirty="0" smtClean="0">
                <a:sym typeface="Wingdings" panose="05000000000000000000" pitchFamily="2" charset="2"/>
              </a:rPr>
              <a:t>“Get this book”</a:t>
            </a:r>
            <a:r>
              <a:rPr lang="en-US" b="0" baseline="0" dirty="0" smtClean="0">
                <a:sym typeface="Wingdings" panose="05000000000000000000" pitchFamily="2" charset="2"/>
              </a:rPr>
              <a:t>,</a:t>
            </a:r>
            <a:r>
              <a:rPr lang="en-US" b="1" baseline="0" dirty="0" smtClean="0">
                <a:sym typeface="Wingdings" panose="05000000000000000000" pitchFamily="2" charset="2"/>
              </a:rPr>
              <a:t> </a:t>
            </a:r>
            <a:r>
              <a:rPr lang="en-US" b="0" baseline="0" dirty="0" smtClean="0">
                <a:sym typeface="Wingdings" panose="05000000000000000000" pitchFamily="2" charset="2"/>
              </a:rPr>
              <a:t>and complete the small pop-up screen with your user name and password.  Confirm which campus you would like to pick up the book from, and you will receive an email as soon as it arrives at your location.</a:t>
            </a:r>
            <a:endParaRPr lang="en-US" b="0" baseline="0"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51FE8537-8CAF-4565-8C7A-D59DC31322BE}" type="slidenum">
              <a:rPr lang="en-US" smtClean="0"/>
              <a:t>33</a:t>
            </a:fld>
            <a:endParaRPr lang="en-US"/>
          </a:p>
        </p:txBody>
      </p:sp>
    </p:spTree>
    <p:extLst>
      <p:ext uri="{BB962C8B-B14F-4D97-AF65-F5344CB8AC3E}">
        <p14:creationId xmlns:p14="http://schemas.microsoft.com/office/powerpoint/2010/main" val="3958901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red tab on the left side gives</a:t>
            </a:r>
            <a:r>
              <a:rPr lang="en-US" b="0" baseline="0" dirty="0" smtClean="0"/>
              <a:t> a pop-up box with the full citation of this book in APA and MLA styles.</a:t>
            </a:r>
          </a:p>
          <a:p>
            <a:endParaRPr lang="en-US" b="0" baseline="0" dirty="0" smtClean="0"/>
          </a:p>
          <a:p>
            <a:r>
              <a:rPr lang="en-US" b="0" baseline="0" dirty="0" smtClean="0"/>
              <a:t>Good researchers should copy, check, and keep this citation information in one place for use when completing your project, especially when you are working on a group assignment.  It is often difficult to remember what resources you have found along the way if you leave it to the end!</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51FE8537-8CAF-4565-8C7A-D59DC31322BE}" type="slidenum">
              <a:rPr lang="en-US" smtClean="0"/>
              <a:t>34</a:t>
            </a:fld>
            <a:endParaRPr lang="en-US"/>
          </a:p>
        </p:txBody>
      </p:sp>
    </p:spTree>
    <p:extLst>
      <p:ext uri="{BB962C8B-B14F-4D97-AF65-F5344CB8AC3E}">
        <p14:creationId xmlns:p14="http://schemas.microsoft.com/office/powerpoint/2010/main" val="2356216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endParaRPr lang="en-US" b="0" dirty="0"/>
          </a:p>
        </p:txBody>
      </p:sp>
      <p:sp>
        <p:nvSpPr>
          <p:cNvPr id="4" name="Slide Number Placeholder 3"/>
          <p:cNvSpPr>
            <a:spLocks noGrp="1"/>
          </p:cNvSpPr>
          <p:nvPr>
            <p:ph type="sldNum" sz="quarter" idx="10"/>
          </p:nvPr>
        </p:nvSpPr>
        <p:spPr/>
        <p:txBody>
          <a:bodyPr/>
          <a:lstStyle/>
          <a:p>
            <a:fld id="{51FE8537-8CAF-4565-8C7A-D59DC31322BE}" type="slidenum">
              <a:rPr lang="en-US" smtClean="0"/>
              <a:t>35</a:t>
            </a:fld>
            <a:endParaRPr lang="en-US"/>
          </a:p>
        </p:txBody>
      </p:sp>
    </p:spTree>
    <p:extLst>
      <p:ext uri="{BB962C8B-B14F-4D97-AF65-F5344CB8AC3E}">
        <p14:creationId xmlns:p14="http://schemas.microsoft.com/office/powerpoint/2010/main" val="1016299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t>
            </a:r>
            <a:r>
              <a:rPr lang="en-US" b="1" dirty="0" smtClean="0"/>
              <a:t>T11</a:t>
            </a:r>
            <a:r>
              <a:rPr lang="en-US" dirty="0" smtClean="0"/>
              <a:t> “Planning my</a:t>
            </a:r>
            <a:r>
              <a:rPr lang="en-US" baseline="0" dirty="0" smtClean="0"/>
              <a:t> Research Project” worksheet – bottom half of the worksheet.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36</a:t>
            </a:fld>
            <a:endParaRPr lang="en-US"/>
          </a:p>
        </p:txBody>
      </p:sp>
    </p:spTree>
    <p:extLst>
      <p:ext uri="{BB962C8B-B14F-4D97-AF65-F5344CB8AC3E}">
        <p14:creationId xmlns:p14="http://schemas.microsoft.com/office/powerpoint/2010/main" val="845790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Using #</a:t>
            </a:r>
            <a:r>
              <a:rPr lang="en-US" b="1" smtClean="0"/>
              <a:t>T11</a:t>
            </a:r>
            <a:r>
              <a:rPr lang="en-US" smtClean="0"/>
              <a:t> </a:t>
            </a:r>
            <a:r>
              <a:rPr lang="en-US" dirty="0" smtClean="0"/>
              <a:t>“Planning my</a:t>
            </a:r>
            <a:r>
              <a:rPr lang="en-US" baseline="0" dirty="0" smtClean="0"/>
              <a:t> Research Project” worksheet – bottom half of the worksheet.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37</a:t>
            </a:fld>
            <a:endParaRPr lang="en-US"/>
          </a:p>
        </p:txBody>
      </p:sp>
    </p:spTree>
    <p:extLst>
      <p:ext uri="{BB962C8B-B14F-4D97-AF65-F5344CB8AC3E}">
        <p14:creationId xmlns:p14="http://schemas.microsoft.com/office/powerpoint/2010/main" val="58887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need</a:t>
            </a:r>
            <a:r>
              <a:rPr lang="en-US" baseline="0" dirty="0" smtClean="0"/>
              <a:t> to panic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6</a:t>
            </a:fld>
            <a:endParaRPr lang="en-US"/>
          </a:p>
        </p:txBody>
      </p:sp>
    </p:spTree>
    <p:extLst>
      <p:ext uri="{BB962C8B-B14F-4D97-AF65-F5344CB8AC3E}">
        <p14:creationId xmlns:p14="http://schemas.microsoft.com/office/powerpoint/2010/main" val="78704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 you want to do well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7</a:t>
            </a:fld>
            <a:endParaRPr lang="en-US"/>
          </a:p>
        </p:txBody>
      </p:sp>
    </p:spTree>
    <p:extLst>
      <p:ext uri="{BB962C8B-B14F-4D97-AF65-F5344CB8AC3E}">
        <p14:creationId xmlns:p14="http://schemas.microsoft.com/office/powerpoint/2010/main" val="77437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definitions, more information about the broad</a:t>
            </a:r>
            <a:r>
              <a:rPr lang="en-US" baseline="0" dirty="0" smtClean="0"/>
              <a:t> topic.  What do you know already?  What are you unsure about</a:t>
            </a:r>
            <a:r>
              <a:rPr lang="en-US" baseline="0" dirty="0" smtClean="0"/>
              <a:t>?</a:t>
            </a:r>
          </a:p>
          <a:p>
            <a:r>
              <a:rPr lang="en-US" baseline="0" dirty="0" smtClean="0"/>
              <a:t>What words or concepts do you need more information about?</a:t>
            </a:r>
          </a:p>
          <a:p>
            <a:endParaRPr lang="en-US" baseline="0" dirty="0" smtClean="0"/>
          </a:p>
          <a:p>
            <a:r>
              <a:rPr lang="en-US" baseline="0" dirty="0" smtClean="0"/>
              <a:t>This is a BACKGROUND search – don’t just rely on Web information and don’t cite these in your reference list.</a:t>
            </a:r>
          </a:p>
          <a:p>
            <a:endParaRPr lang="en-US" baseline="0" dirty="0" smtClean="0"/>
          </a:p>
        </p:txBody>
      </p:sp>
      <p:sp>
        <p:nvSpPr>
          <p:cNvPr id="4" name="Slide Number Placeholder 3"/>
          <p:cNvSpPr>
            <a:spLocks noGrp="1"/>
          </p:cNvSpPr>
          <p:nvPr>
            <p:ph type="sldNum" sz="quarter" idx="10"/>
          </p:nvPr>
        </p:nvSpPr>
        <p:spPr/>
        <p:txBody>
          <a:bodyPr/>
          <a:lstStyle/>
          <a:p>
            <a:fld id="{51FE8537-8CAF-4565-8C7A-D59DC31322BE}" type="slidenum">
              <a:rPr lang="en-US" smtClean="0"/>
              <a:t>12</a:t>
            </a:fld>
            <a:endParaRPr lang="en-US"/>
          </a:p>
        </p:txBody>
      </p:sp>
    </p:spTree>
    <p:extLst>
      <p:ext uri="{BB962C8B-B14F-4D97-AF65-F5344CB8AC3E}">
        <p14:creationId xmlns:p14="http://schemas.microsoft.com/office/powerpoint/2010/main" val="1351853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background information teachers can refer to </a:t>
            </a:r>
            <a:r>
              <a:rPr lang="en-US" b="1" dirty="0" smtClean="0">
                <a:solidFill>
                  <a:srgbClr val="FF0000"/>
                </a:solidFill>
              </a:rPr>
              <a:t>T10</a:t>
            </a:r>
            <a:r>
              <a:rPr lang="en-US" dirty="0" smtClean="0"/>
              <a:t> “Big6 The Research Process: Teacher Introduction” in the </a:t>
            </a:r>
            <a:r>
              <a:rPr lang="en-US" i="1" dirty="0" smtClean="0"/>
              <a:t>HCT Student Research </a:t>
            </a:r>
            <a:r>
              <a:rPr lang="en-US" dirty="0" smtClean="0"/>
              <a:t>website in </a:t>
            </a:r>
            <a:r>
              <a:rPr lang="en-US" i="1" dirty="0" smtClean="0"/>
              <a:t>Teacher Resources</a:t>
            </a:r>
          </a:p>
          <a:p>
            <a:endParaRPr lang="en-US" dirty="0" smtClean="0"/>
          </a:p>
          <a:p>
            <a:r>
              <a:rPr lang="en-US" dirty="0" smtClean="0"/>
              <a:t>The Big6 is a method of organizing</a:t>
            </a:r>
            <a:r>
              <a:rPr lang="en-US" baseline="0" dirty="0" smtClean="0"/>
              <a:t> and planning a research project which is very good for Emirati students.</a:t>
            </a:r>
          </a:p>
          <a:p>
            <a:r>
              <a:rPr lang="en-US" baseline="0" dirty="0" smtClean="0"/>
              <a:t>Big6 breaks the task into manageable chunks, and follows a sound path to completion.</a:t>
            </a:r>
            <a:endParaRPr lang="en-US" dirty="0" smtClean="0"/>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Big6 model is:</a:t>
            </a:r>
          </a:p>
          <a:p>
            <a:pPr marL="228600" indent="-228600">
              <a:buAutoNum type="arabicPeriod"/>
            </a:pPr>
            <a:r>
              <a:rPr lang="en-US" sz="1200" b="1" kern="1200" dirty="0" smtClean="0">
                <a:solidFill>
                  <a:schemeClr val="tx1"/>
                </a:solidFill>
                <a:effectLst/>
                <a:latin typeface="+mn-lt"/>
                <a:ea typeface="+mn-ea"/>
                <a:cs typeface="+mn-cs"/>
              </a:rPr>
              <a:t>Task</a:t>
            </a:r>
            <a:r>
              <a:rPr lang="en-US" sz="1200" b="1" kern="1200" baseline="0" dirty="0" smtClean="0">
                <a:solidFill>
                  <a:schemeClr val="tx1"/>
                </a:solidFill>
                <a:effectLst/>
                <a:latin typeface="+mn-lt"/>
                <a:ea typeface="+mn-ea"/>
                <a:cs typeface="+mn-cs"/>
              </a:rPr>
              <a:t> definition/ 2. Information seeking strategies/ 3. Location and access/ 4. Use of information/ 5. Synthesis/ 6. Evaluation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students new to academic research in higher education, </a:t>
            </a:r>
            <a:r>
              <a:rPr lang="en-US" sz="1200" kern="1200" dirty="0" err="1" smtClean="0">
                <a:solidFill>
                  <a:schemeClr val="tx1"/>
                </a:solidFill>
                <a:effectLst/>
                <a:latin typeface="+mn-lt"/>
                <a:ea typeface="+mn-ea"/>
                <a:cs typeface="+mn-cs"/>
              </a:rPr>
              <a:t>iFOOZ</a:t>
            </a:r>
            <a:r>
              <a:rPr lang="en-US" sz="1200" kern="1200" dirty="0" smtClean="0">
                <a:solidFill>
                  <a:schemeClr val="tx1"/>
                </a:solidFill>
                <a:effectLst/>
                <a:latin typeface="+mn-lt"/>
                <a:ea typeface="+mn-ea"/>
                <a:cs typeface="+mn-cs"/>
              </a:rPr>
              <a:t> is an excellent resource works through the Big6 – how to plan for and accomplish a research assignment.  Simple topic example used of an assignment about a country of your choice. (</a:t>
            </a:r>
            <a:r>
              <a:rPr lang="en-US" sz="1200" b="1" kern="1200" dirty="0" smtClean="0">
                <a:solidFill>
                  <a:srgbClr val="FF0000"/>
                </a:solidFill>
                <a:effectLst/>
                <a:latin typeface="+mn-lt"/>
                <a:ea typeface="+mn-ea"/>
                <a:cs typeface="+mn-cs"/>
              </a:rPr>
              <a:t>U200</a:t>
            </a:r>
            <a:r>
              <a:rPr lang="en-US" sz="1200" kern="1200" dirty="0" smtClean="0">
                <a:solidFill>
                  <a:schemeClr val="tx1"/>
                </a:solidFill>
                <a:effectLst/>
                <a:latin typeface="+mn-lt"/>
                <a:ea typeface="+mn-ea"/>
                <a:cs typeface="+mn-cs"/>
              </a:rPr>
              <a:t> in the </a:t>
            </a:r>
            <a:r>
              <a:rPr lang="en-US" i="1" dirty="0" smtClean="0"/>
              <a:t>HCT Student Research </a:t>
            </a:r>
            <a:r>
              <a:rPr lang="en-US" dirty="0" smtClean="0"/>
              <a:t>website)</a:t>
            </a: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iFOOZ</a:t>
            </a:r>
            <a:r>
              <a:rPr lang="en-US" sz="1200" kern="1200" dirty="0" smtClean="0">
                <a:solidFill>
                  <a:schemeClr val="tx1"/>
                </a:solidFill>
                <a:effectLst/>
                <a:latin typeface="+mn-lt"/>
                <a:ea typeface="+mn-ea"/>
                <a:cs typeface="+mn-cs"/>
              </a:rPr>
              <a:t> interactive resource includes </a:t>
            </a:r>
            <a:r>
              <a:rPr lang="en-US" sz="1200" b="1" kern="1200" dirty="0" smtClean="0">
                <a:solidFill>
                  <a:schemeClr val="tx1"/>
                </a:solidFill>
                <a:effectLst/>
                <a:latin typeface="+mn-lt"/>
                <a:ea typeface="+mn-ea"/>
                <a:cs typeface="+mn-cs"/>
              </a:rPr>
              <a:t>information</a:t>
            </a:r>
            <a:r>
              <a:rPr lang="en-US" sz="1200" kern="1200" dirty="0" smtClean="0">
                <a:solidFill>
                  <a:schemeClr val="tx1"/>
                </a:solidFill>
                <a:effectLst/>
                <a:latin typeface="+mn-lt"/>
                <a:ea typeface="+mn-ea"/>
                <a:cs typeface="+mn-cs"/>
              </a:rPr>
              <a:t> (UAE HCT examples, language and culturally appropriate, carton format so minimal words), then quiz to </a:t>
            </a:r>
            <a:r>
              <a:rPr lang="en-US" sz="1200" b="1" kern="1200" dirty="0" smtClean="0">
                <a:solidFill>
                  <a:schemeClr val="tx1"/>
                </a:solidFill>
                <a:effectLst/>
                <a:latin typeface="+mn-lt"/>
                <a:ea typeface="+mn-ea"/>
                <a:cs typeface="+mn-cs"/>
              </a:rPr>
              <a:t>test knowledge</a:t>
            </a:r>
            <a:r>
              <a:rPr lang="en-US" sz="1200" kern="1200" dirty="0" smtClean="0">
                <a:solidFill>
                  <a:schemeClr val="tx1"/>
                </a:solidFill>
                <a:effectLst/>
                <a:latin typeface="+mn-lt"/>
                <a:ea typeface="+mn-ea"/>
                <a:cs typeface="+mn-cs"/>
              </a:rPr>
              <a:t>, then online worksheet (able to be printed off) to </a:t>
            </a:r>
            <a:r>
              <a:rPr lang="en-US" sz="1200" b="1" kern="1200" dirty="0" smtClean="0">
                <a:solidFill>
                  <a:schemeClr val="tx1"/>
                </a:solidFill>
                <a:effectLst/>
                <a:latin typeface="+mn-lt"/>
                <a:ea typeface="+mn-ea"/>
                <a:cs typeface="+mn-cs"/>
              </a:rPr>
              <a:t>action</a:t>
            </a:r>
            <a:r>
              <a:rPr lang="en-US" sz="1200" kern="1200" dirty="0" smtClean="0">
                <a:solidFill>
                  <a:schemeClr val="tx1"/>
                </a:solidFill>
                <a:effectLst/>
                <a:latin typeface="+mn-lt"/>
                <a:ea typeface="+mn-ea"/>
                <a:cs typeface="+mn-cs"/>
              </a:rPr>
              <a:t> the recommendations of each section.</a:t>
            </a:r>
          </a:p>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iFOOZ</a:t>
            </a:r>
            <a:r>
              <a:rPr lang="en-US" sz="1200" kern="1200" dirty="0" smtClean="0">
                <a:solidFill>
                  <a:schemeClr val="tx1"/>
                </a:solidFill>
                <a:effectLst/>
                <a:latin typeface="+mn-lt"/>
                <a:ea typeface="+mn-ea"/>
                <a:cs typeface="+mn-cs"/>
              </a:rPr>
              <a:t> interactive</a:t>
            </a:r>
            <a:r>
              <a:rPr lang="en-US" sz="1200" kern="1200" baseline="0" dirty="0" smtClean="0">
                <a:solidFill>
                  <a:schemeClr val="tx1"/>
                </a:solidFill>
                <a:effectLst/>
                <a:latin typeface="+mn-lt"/>
                <a:ea typeface="+mn-ea"/>
                <a:cs typeface="+mn-cs"/>
              </a:rPr>
              <a:t> tutorial can be done by students out of class.</a:t>
            </a:r>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14</a:t>
            </a:fld>
            <a:endParaRPr lang="en-US"/>
          </a:p>
        </p:txBody>
      </p:sp>
    </p:spTree>
    <p:extLst>
      <p:ext uri="{BB962C8B-B14F-4D97-AF65-F5344CB8AC3E}">
        <p14:creationId xmlns:p14="http://schemas.microsoft.com/office/powerpoint/2010/main" val="1410403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session, cover most of STEPS 1-3 only.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kern="1200" dirty="0" smtClean="0">
                <a:solidFill>
                  <a:schemeClr val="tx1"/>
                </a:solidFill>
                <a:effectLst/>
                <a:latin typeface="+mn-lt"/>
                <a:ea typeface="+mn-ea"/>
                <a:cs typeface="+mn-cs"/>
              </a:rPr>
              <a:t>Big6 model is</a:t>
            </a:r>
            <a:r>
              <a:rPr lang="en-US" sz="1200" b="1" kern="1200" baseline="0" dirty="0" smtClean="0">
                <a:solidFill>
                  <a:schemeClr val="tx1"/>
                </a:solidFill>
                <a:effectLst/>
                <a:latin typeface="+mn-lt"/>
                <a:ea typeface="+mn-ea"/>
                <a:cs typeface="+mn-cs"/>
              </a:rPr>
              <a:t> 6 steps:</a:t>
            </a:r>
            <a:endParaRPr lang="en-US" sz="1200" b="1" kern="1200" dirty="0" smtClean="0">
              <a:solidFill>
                <a:schemeClr val="tx1"/>
              </a:solidFill>
              <a:effectLst/>
              <a:latin typeface="+mn-lt"/>
              <a:ea typeface="+mn-ea"/>
              <a:cs typeface="+mn-cs"/>
            </a:endParaRPr>
          </a:p>
          <a:p>
            <a:pPr marL="228600" indent="-228600">
              <a:buAutoNum type="arabicPeriod"/>
            </a:pPr>
            <a:r>
              <a:rPr lang="en-US" sz="1200" b="0" kern="1200" dirty="0" smtClean="0">
                <a:solidFill>
                  <a:schemeClr val="tx1"/>
                </a:solidFill>
                <a:effectLst/>
                <a:latin typeface="+mn-lt"/>
                <a:ea typeface="+mn-ea"/>
                <a:cs typeface="+mn-cs"/>
              </a:rPr>
              <a:t>Task</a:t>
            </a:r>
            <a:r>
              <a:rPr lang="en-US" sz="1200" b="0" kern="1200" baseline="0" dirty="0" smtClean="0">
                <a:solidFill>
                  <a:schemeClr val="tx1"/>
                </a:solidFill>
                <a:effectLst/>
                <a:latin typeface="+mn-lt"/>
                <a:ea typeface="+mn-ea"/>
                <a:cs typeface="+mn-cs"/>
              </a:rPr>
              <a:t> definition/ 2. Information seeking strategies/ 3. Location and access/ 4. Use of information/ 5. Synthesis/ 6. Evaluation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15</a:t>
            </a:fld>
            <a:endParaRPr lang="en-US"/>
          </a:p>
        </p:txBody>
      </p:sp>
    </p:spTree>
    <p:extLst>
      <p:ext uri="{BB962C8B-B14F-4D97-AF65-F5344CB8AC3E}">
        <p14:creationId xmlns:p14="http://schemas.microsoft.com/office/powerpoint/2010/main" val="402016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ym typeface="Wingdings" panose="05000000000000000000" pitchFamily="2" charset="2"/>
              </a:rPr>
              <a:t>WORKSHEET “Planning my Research Project” (#</a:t>
            </a:r>
            <a:r>
              <a:rPr lang="en-US" b="1" baseline="0" dirty="0" smtClean="0">
                <a:sym typeface="Wingdings" panose="05000000000000000000" pitchFamily="2" charset="2"/>
              </a:rPr>
              <a:t>T11</a:t>
            </a:r>
            <a:r>
              <a:rPr lang="en-US" baseline="0" dirty="0" smtClean="0">
                <a:sym typeface="Wingdings" panose="05000000000000000000" pitchFamily="2" charset="2"/>
              </a:rPr>
              <a:t> in </a:t>
            </a:r>
            <a:r>
              <a:rPr lang="en-US" i="1" baseline="0" dirty="0" smtClean="0">
                <a:sym typeface="Wingdings" panose="05000000000000000000" pitchFamily="2" charset="2"/>
              </a:rPr>
              <a:t>HCT Student Research </a:t>
            </a:r>
            <a:r>
              <a:rPr lang="en-US" baseline="0" dirty="0" smtClean="0">
                <a:sym typeface="Wingdings" panose="05000000000000000000" pitchFamily="2" charset="2"/>
              </a:rPr>
              <a:t>website)</a:t>
            </a: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16</a:t>
            </a:fld>
            <a:endParaRPr lang="en-US"/>
          </a:p>
        </p:txBody>
      </p:sp>
    </p:spTree>
    <p:extLst>
      <p:ext uri="{BB962C8B-B14F-4D97-AF65-F5344CB8AC3E}">
        <p14:creationId xmlns:p14="http://schemas.microsoft.com/office/powerpoint/2010/main" val="2594853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Researching with KEYWORDS</a:t>
            </a:r>
            <a:r>
              <a:rPr lang="en-US" baseline="0" dirty="0" smtClean="0"/>
              <a:t> means that you are looking for the exact words that the author of the book or website wrote.  Do you always think of the same words?</a:t>
            </a:r>
          </a:p>
          <a:p>
            <a:r>
              <a:rPr lang="en-US" baseline="0" dirty="0" smtClean="0"/>
              <a:t>Sometimes you will miss lots of information, or get millions of hits – which is just as useless!</a:t>
            </a:r>
          </a:p>
          <a:p>
            <a:endParaRPr lang="en-US" baseline="0" dirty="0" smtClean="0"/>
          </a:p>
          <a:p>
            <a:r>
              <a:rPr lang="en-US" baseline="0" dirty="0" smtClean="0"/>
              <a:t>Good researching means thinking about alternative words and phrases to use.</a:t>
            </a:r>
          </a:p>
          <a:p>
            <a:r>
              <a:rPr lang="en-US" baseline="0" dirty="0" smtClean="0"/>
              <a:t>THINK about </a:t>
            </a:r>
            <a:r>
              <a:rPr lang="en-US" b="1" baseline="0" dirty="0" smtClean="0"/>
              <a:t>synonyms</a:t>
            </a:r>
            <a:r>
              <a:rPr lang="en-US" baseline="0" dirty="0" smtClean="0"/>
              <a:t>, </a:t>
            </a:r>
            <a:r>
              <a:rPr lang="en-US" b="1" baseline="0" dirty="0" smtClean="0"/>
              <a:t>broader</a:t>
            </a:r>
            <a:r>
              <a:rPr lang="en-US" baseline="0" dirty="0" smtClean="0"/>
              <a:t> and </a:t>
            </a:r>
            <a:r>
              <a:rPr lang="en-US" b="1" baseline="0" dirty="0" smtClean="0"/>
              <a:t>narrower</a:t>
            </a:r>
            <a:r>
              <a:rPr lang="en-US" baseline="0" dirty="0" smtClean="0"/>
              <a:t> words.  </a:t>
            </a:r>
            <a:r>
              <a:rPr lang="en-US" b="1" baseline="0" dirty="0" smtClean="0"/>
              <a:t>Related</a:t>
            </a:r>
            <a:r>
              <a:rPr lang="en-US" baseline="0" dirty="0" smtClean="0"/>
              <a:t> phrases?</a:t>
            </a:r>
          </a:p>
          <a:p>
            <a:endParaRPr lang="en-US" dirty="0"/>
          </a:p>
        </p:txBody>
      </p:sp>
      <p:sp>
        <p:nvSpPr>
          <p:cNvPr id="4" name="Slide Number Placeholder 3"/>
          <p:cNvSpPr>
            <a:spLocks noGrp="1"/>
          </p:cNvSpPr>
          <p:nvPr>
            <p:ph type="sldNum" sz="quarter" idx="10"/>
          </p:nvPr>
        </p:nvSpPr>
        <p:spPr/>
        <p:txBody>
          <a:bodyPr/>
          <a:lstStyle/>
          <a:p>
            <a:fld id="{51FE8537-8CAF-4565-8C7A-D59DC31322BE}" type="slidenum">
              <a:rPr lang="en-US" smtClean="0"/>
              <a:t>17</a:t>
            </a:fld>
            <a:endParaRPr lang="en-US"/>
          </a:p>
        </p:txBody>
      </p:sp>
    </p:spTree>
    <p:extLst>
      <p:ext uri="{BB962C8B-B14F-4D97-AF65-F5344CB8AC3E}">
        <p14:creationId xmlns:p14="http://schemas.microsoft.com/office/powerpoint/2010/main" val="388477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E9B95CC-6DFA-4947-A31B-E10C3A2E17D4}" type="datetimeFigureOut">
              <a:rPr lang="en-US" smtClean="0"/>
              <a:t>8/23/2015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6352C64-C462-4C0C-8796-03B10BE701D6}"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B95CC-6DFA-4947-A31B-E10C3A2E17D4}"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B95CC-6DFA-4947-A31B-E10C3A2E17D4}"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B95CC-6DFA-4947-A31B-E10C3A2E17D4}"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B95CC-6DFA-4947-A31B-E10C3A2E17D4}" type="datetimeFigureOut">
              <a:rPr lang="en-US" smtClean="0"/>
              <a:t>8/23/2015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E9B95CC-6DFA-4947-A31B-E10C3A2E17D4}" type="datetimeFigureOut">
              <a:rPr lang="en-US" smtClean="0"/>
              <a:t>8/23/2015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52C64-C462-4C0C-8796-03B10BE701D6}"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9B95CC-6DFA-4947-A31B-E10C3A2E17D4}" type="datetimeFigureOut">
              <a:rPr lang="en-US" smtClean="0"/>
              <a:t>8/23/2015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B95CC-6DFA-4947-A31B-E10C3A2E17D4}" type="datetimeFigureOut">
              <a:rPr lang="en-US" smtClean="0"/>
              <a:t>8/23/2015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B95CC-6DFA-4947-A31B-E10C3A2E17D4}" type="datetimeFigureOut">
              <a:rPr lang="en-US" smtClean="0"/>
              <a:t>8/23/2015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E9B95CC-6DFA-4947-A31B-E10C3A2E17D4}" type="datetimeFigureOut">
              <a:rPr lang="en-US" smtClean="0"/>
              <a:t>8/23/2015</a:t>
            </a:fld>
            <a:endParaRPr lang="en-US"/>
          </a:p>
        </p:txBody>
      </p:sp>
      <p:sp>
        <p:nvSpPr>
          <p:cNvPr id="7" name="Slide Number Placeholder 6"/>
          <p:cNvSpPr>
            <a:spLocks noGrp="1"/>
          </p:cNvSpPr>
          <p:nvPr>
            <p:ph type="sldNum" sz="quarter" idx="12"/>
          </p:nvPr>
        </p:nvSpPr>
        <p:spPr/>
        <p:txBody>
          <a:bodyPr/>
          <a:lstStyle/>
          <a:p>
            <a:fld id="{D6352C64-C462-4C0C-8796-03B10BE701D6}"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B95CC-6DFA-4947-A31B-E10C3A2E17D4}" type="datetimeFigureOut">
              <a:rPr lang="en-US" smtClean="0"/>
              <a:t>8/23/2015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6352C64-C462-4C0C-8796-03B10BE701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E9B95CC-6DFA-4947-A31B-E10C3A2E17D4}" type="datetimeFigureOut">
              <a:rPr lang="en-US" smtClean="0"/>
              <a:t>8/23/2015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6352C64-C462-4C0C-8796-03B10BE701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dwc.hct.ac.ae/lrc/ifooz/ar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Starting your Research</a:t>
            </a:r>
            <a:endParaRPr lang="en-US" dirty="0"/>
          </a:p>
        </p:txBody>
      </p:sp>
    </p:spTree>
    <p:extLst>
      <p:ext uri="{BB962C8B-B14F-4D97-AF65-F5344CB8AC3E}">
        <p14:creationId xmlns:p14="http://schemas.microsoft.com/office/powerpoint/2010/main" val="52086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Planning</a:t>
            </a:r>
            <a:endParaRPr lang="en-US" b="1" dirty="0"/>
          </a:p>
        </p:txBody>
      </p:sp>
      <p:sp>
        <p:nvSpPr>
          <p:cNvPr id="3" name="Content Placeholder 2"/>
          <p:cNvSpPr>
            <a:spLocks noGrp="1"/>
          </p:cNvSpPr>
          <p:nvPr>
            <p:ph idx="1"/>
          </p:nvPr>
        </p:nvSpPr>
        <p:spPr/>
        <p:txBody>
          <a:bodyPr>
            <a:normAutofit/>
          </a:bodyPr>
          <a:lstStyle/>
          <a:p>
            <a:endParaRPr lang="en-US" dirty="0" smtClean="0"/>
          </a:p>
          <a:p>
            <a:r>
              <a:rPr lang="en-US" b="1" dirty="0" smtClean="0"/>
              <a:t> 1/3 </a:t>
            </a:r>
            <a:r>
              <a:rPr lang="en-US" dirty="0" smtClean="0"/>
              <a:t>of time on research.</a:t>
            </a:r>
          </a:p>
          <a:p>
            <a:pPr marL="68580" indent="0">
              <a:buNone/>
            </a:pPr>
            <a:endParaRPr lang="en-US" dirty="0" smtClean="0"/>
          </a:p>
          <a:p>
            <a:r>
              <a:rPr lang="en-US" dirty="0" smtClean="0"/>
              <a:t> </a:t>
            </a:r>
            <a:r>
              <a:rPr lang="en-US" b="1" dirty="0" smtClean="0"/>
              <a:t>1/3 </a:t>
            </a:r>
            <a:r>
              <a:rPr lang="en-US" dirty="0" smtClean="0"/>
              <a:t>time on reading and thinking and    	  	evaluating. </a:t>
            </a:r>
          </a:p>
          <a:p>
            <a:pPr marL="68580" indent="0">
              <a:buNone/>
            </a:pPr>
            <a:endParaRPr lang="en-US" dirty="0" smtClean="0"/>
          </a:p>
          <a:p>
            <a:r>
              <a:rPr lang="en-US" b="1" dirty="0" smtClean="0"/>
              <a:t> 1/3 </a:t>
            </a:r>
            <a:r>
              <a:rPr lang="en-US" dirty="0" smtClean="0"/>
              <a:t>time writing.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99164"/>
            <a:ext cx="1365622" cy="179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7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Before you start</a:t>
            </a:r>
            <a:endParaRPr lang="en-US" b="1" dirty="0"/>
          </a:p>
        </p:txBody>
      </p:sp>
      <p:sp>
        <p:nvSpPr>
          <p:cNvPr id="3" name="Content Placeholder 2"/>
          <p:cNvSpPr>
            <a:spLocks noGrp="1"/>
          </p:cNvSpPr>
          <p:nvPr>
            <p:ph idx="1"/>
          </p:nvPr>
        </p:nvSpPr>
        <p:spPr>
          <a:xfrm>
            <a:off x="1043490" y="2895600"/>
            <a:ext cx="7186110" cy="3508977"/>
          </a:xfrm>
        </p:spPr>
        <p:txBody>
          <a:bodyPr>
            <a:normAutofit/>
          </a:bodyPr>
          <a:lstStyle/>
          <a:p>
            <a:r>
              <a:rPr lang="en-US" dirty="0" smtClean="0"/>
              <a:t>  </a:t>
            </a:r>
            <a:r>
              <a:rPr lang="en-US" b="1" dirty="0" smtClean="0"/>
              <a:t>What do I already know about the topic?</a:t>
            </a:r>
          </a:p>
          <a:p>
            <a:pPr marL="68580" indent="0">
              <a:buNone/>
            </a:pPr>
            <a:endParaRPr lang="en-US" b="1" dirty="0" smtClean="0"/>
          </a:p>
          <a:p>
            <a:r>
              <a:rPr lang="en-US" dirty="0" smtClean="0"/>
              <a:t> </a:t>
            </a:r>
            <a:r>
              <a:rPr lang="en-US" b="1" dirty="0" smtClean="0"/>
              <a:t>What do I need to find out?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810000"/>
            <a:ext cx="846946" cy="112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24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401"/>
            <a:ext cx="7024744" cy="1143000"/>
          </a:xfrm>
        </p:spPr>
        <p:txBody>
          <a:bodyPr/>
          <a:lstStyle/>
          <a:p>
            <a:pPr algn="ctr"/>
            <a:r>
              <a:rPr lang="en-US" b="1" dirty="0" smtClean="0"/>
              <a:t>Background reading</a:t>
            </a:r>
            <a:endParaRPr lang="en-US" b="1" dirty="0"/>
          </a:p>
        </p:txBody>
      </p:sp>
      <p:sp>
        <p:nvSpPr>
          <p:cNvPr id="3" name="Content Placeholder 2"/>
          <p:cNvSpPr>
            <a:spLocks noGrp="1"/>
          </p:cNvSpPr>
          <p:nvPr>
            <p:ph idx="1"/>
          </p:nvPr>
        </p:nvSpPr>
        <p:spPr/>
        <p:txBody>
          <a:bodyPr>
            <a:normAutofit/>
          </a:bodyPr>
          <a:lstStyle/>
          <a:p>
            <a:pPr marL="68580" indent="0">
              <a:buNone/>
            </a:pPr>
            <a:r>
              <a:rPr lang="en-US" b="1" dirty="0" smtClean="0"/>
              <a:t>Encyclopedias</a:t>
            </a:r>
            <a:r>
              <a:rPr lang="en-US" dirty="0" smtClean="0"/>
              <a:t> </a:t>
            </a:r>
          </a:p>
          <a:p>
            <a:pPr marL="68580" indent="0">
              <a:buNone/>
            </a:pPr>
            <a:r>
              <a:rPr lang="en-US" b="1" dirty="0" smtClean="0"/>
              <a:t>Dictionaries</a:t>
            </a:r>
          </a:p>
          <a:p>
            <a:pPr marL="68580" indent="0">
              <a:buNone/>
            </a:pPr>
            <a:r>
              <a:rPr lang="en-US" b="1" dirty="0" smtClean="0"/>
              <a:t>e-Textbook </a:t>
            </a:r>
          </a:p>
          <a:p>
            <a:pPr marL="68580" indent="0">
              <a:buNone/>
            </a:pPr>
            <a:r>
              <a:rPr lang="en-US" b="1" dirty="0" smtClean="0"/>
              <a:t>Google </a:t>
            </a:r>
          </a:p>
          <a:p>
            <a:pPr marL="68580" indent="0">
              <a:buNone/>
            </a:pPr>
            <a:r>
              <a:rPr lang="en-US" b="1" dirty="0" smtClean="0"/>
              <a:t>Wikipedia</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3340" y="3855044"/>
            <a:ext cx="2317620" cy="125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569" y="1988529"/>
            <a:ext cx="4143375" cy="1419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1527" y="3741063"/>
            <a:ext cx="2019282"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06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138988" cy="402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87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027664"/>
            <a:ext cx="4495800" cy="2248936"/>
          </a:xfrm>
        </p:spPr>
        <p:txBody>
          <a:bodyPr>
            <a:normAutofit/>
          </a:bodyPr>
          <a:lstStyle/>
          <a:p>
            <a:r>
              <a:rPr lang="en-US" dirty="0" smtClean="0"/>
              <a:t>Review the Big6 Research Process on </a:t>
            </a:r>
            <a:r>
              <a:rPr lang="en-US" b="1" dirty="0" err="1" smtClean="0"/>
              <a:t>iFOOZ</a:t>
            </a:r>
            <a:endParaRPr lang="en-US" b="1" dirty="0"/>
          </a:p>
        </p:txBody>
      </p:sp>
      <p:sp>
        <p:nvSpPr>
          <p:cNvPr id="3" name="Content Placeholder 2"/>
          <p:cNvSpPr>
            <a:spLocks noGrp="1"/>
          </p:cNvSpPr>
          <p:nvPr>
            <p:ph idx="1"/>
          </p:nvPr>
        </p:nvSpPr>
        <p:spPr>
          <a:xfrm>
            <a:off x="4191000" y="3733800"/>
            <a:ext cx="4114800" cy="651029"/>
          </a:xfrm>
        </p:spPr>
        <p:txBody>
          <a:bodyPr>
            <a:noAutofit/>
          </a:bodyPr>
          <a:lstStyle/>
          <a:p>
            <a:pPr marL="68580" indent="0">
              <a:buNone/>
            </a:pPr>
            <a:r>
              <a:rPr lang="en-US" b="1" i="1" dirty="0" smtClean="0"/>
              <a:t>Know</a:t>
            </a:r>
            <a:r>
              <a:rPr lang="en-US" i="1" dirty="0" smtClean="0"/>
              <a:t> exactly what you will need to do!</a:t>
            </a:r>
            <a:endParaRPr lang="en-US" dirty="0"/>
          </a:p>
        </p:txBody>
      </p:sp>
      <p:pic>
        <p:nvPicPr>
          <p:cNvPr id="4" name="Picture 3"/>
          <p:cNvPicPr>
            <a:picLocks noChangeAspect="1"/>
          </p:cNvPicPr>
          <p:nvPr/>
        </p:nvPicPr>
        <p:blipFill>
          <a:blip r:embed="rId3"/>
          <a:stretch>
            <a:fillRect/>
          </a:stretch>
        </p:blipFill>
        <p:spPr>
          <a:xfrm>
            <a:off x="838200" y="1143000"/>
            <a:ext cx="3133725" cy="4391025"/>
          </a:xfrm>
          <a:prstGeom prst="rect">
            <a:avLst/>
          </a:prstGeom>
        </p:spPr>
      </p:pic>
      <p:sp>
        <p:nvSpPr>
          <p:cNvPr id="5" name="Content Placeholder 2"/>
          <p:cNvSpPr txBox="1">
            <a:spLocks/>
          </p:cNvSpPr>
          <p:nvPr/>
        </p:nvSpPr>
        <p:spPr>
          <a:xfrm>
            <a:off x="714829" y="5665710"/>
            <a:ext cx="7772400" cy="651029"/>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None/>
            </a:pPr>
            <a:r>
              <a:rPr lang="en-US" b="1" i="1" dirty="0">
                <a:hlinkClick r:id="rId4"/>
              </a:rPr>
              <a:t>http://dwc.hct.ac.ae/lrc/ifooz/artwork</a:t>
            </a:r>
            <a:r>
              <a:rPr lang="en-US" b="1" i="1" dirty="0" smtClean="0">
                <a:hlinkClick r:id="rId4"/>
              </a:rPr>
              <a:t>/</a:t>
            </a:r>
            <a:r>
              <a:rPr lang="en-US" b="1" i="1" dirty="0" smtClean="0"/>
              <a:t> </a:t>
            </a:r>
            <a:endParaRPr lang="en-US" dirty="0"/>
          </a:p>
        </p:txBody>
      </p:sp>
    </p:spTree>
    <p:extLst>
      <p:ext uri="{BB962C8B-B14F-4D97-AF65-F5344CB8AC3E}">
        <p14:creationId xmlns:p14="http://schemas.microsoft.com/office/powerpoint/2010/main" val="40861551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455680"/>
            <a:ext cx="7024744" cy="1143000"/>
          </a:xfrm>
        </p:spPr>
        <p:txBody>
          <a:bodyPr/>
          <a:lstStyle/>
          <a:p>
            <a:pPr algn="ctr"/>
            <a:r>
              <a:rPr lang="en-US" b="1" dirty="0" smtClean="0"/>
              <a:t>     The Big6 : steps 1-3</a:t>
            </a:r>
            <a:endParaRPr lang="en-US" b="1" dirty="0"/>
          </a:p>
        </p:txBody>
      </p:sp>
      <p:sp>
        <p:nvSpPr>
          <p:cNvPr id="3" name="Content Placeholder 2"/>
          <p:cNvSpPr>
            <a:spLocks noGrp="1"/>
          </p:cNvSpPr>
          <p:nvPr>
            <p:ph idx="1"/>
          </p:nvPr>
        </p:nvSpPr>
        <p:spPr>
          <a:xfrm>
            <a:off x="1058004" y="2819400"/>
            <a:ext cx="6777317" cy="3508977"/>
          </a:xfrm>
        </p:spPr>
        <p:txBody>
          <a:bodyPr/>
          <a:lstStyle/>
          <a:p>
            <a:pPr marL="68580" indent="0">
              <a:buNone/>
            </a:pPr>
            <a:r>
              <a:rPr lang="en-US" dirty="0" smtClean="0"/>
              <a:t>1. </a:t>
            </a:r>
            <a:r>
              <a:rPr lang="en-US" b="1" dirty="0" smtClean="0"/>
              <a:t>Know</a:t>
            </a:r>
            <a:r>
              <a:rPr lang="en-US" dirty="0" smtClean="0"/>
              <a:t> exactly what you are asked to do.</a:t>
            </a:r>
          </a:p>
          <a:p>
            <a:pPr marL="68580" indent="0">
              <a:buNone/>
            </a:pPr>
            <a:r>
              <a:rPr lang="en-US" dirty="0"/>
              <a:t> </a:t>
            </a:r>
            <a:r>
              <a:rPr lang="en-US" dirty="0" smtClean="0"/>
              <a:t>     	(and use of </a:t>
            </a:r>
            <a:r>
              <a:rPr lang="en-US" i="1" dirty="0" smtClean="0"/>
              <a:t>keywords</a:t>
            </a:r>
            <a:r>
              <a:rPr lang="en-US" dirty="0" smtClean="0"/>
              <a:t>)</a:t>
            </a:r>
          </a:p>
          <a:p>
            <a:pPr marL="68580" indent="0">
              <a:buNone/>
            </a:pPr>
            <a:endParaRPr lang="en-US" dirty="0" smtClean="0"/>
          </a:p>
          <a:p>
            <a:pPr marL="68580" indent="0">
              <a:buNone/>
            </a:pPr>
            <a:r>
              <a:rPr lang="en-US" dirty="0"/>
              <a:t>2</a:t>
            </a:r>
            <a:r>
              <a:rPr lang="en-US" dirty="0" smtClean="0"/>
              <a:t>. Think </a:t>
            </a:r>
            <a:r>
              <a:rPr lang="en-US" dirty="0"/>
              <a:t>about where you might </a:t>
            </a:r>
            <a:r>
              <a:rPr lang="en-US" b="1" dirty="0"/>
              <a:t>find</a:t>
            </a:r>
            <a:r>
              <a:rPr lang="en-US" dirty="0"/>
              <a:t> the </a:t>
            </a:r>
            <a:r>
              <a:rPr lang="en-US" dirty="0" smtClean="0"/>
              <a:t>   	information.</a:t>
            </a:r>
          </a:p>
          <a:p>
            <a:pPr marL="68580" indent="0">
              <a:buNone/>
            </a:pPr>
            <a:endParaRPr lang="en-US" dirty="0" smtClean="0"/>
          </a:p>
          <a:p>
            <a:pPr marL="68580" indent="0">
              <a:buNone/>
            </a:pPr>
            <a:r>
              <a:rPr lang="en-US" dirty="0"/>
              <a:t>3. </a:t>
            </a:r>
            <a:r>
              <a:rPr lang="en-US" b="1" dirty="0"/>
              <a:t>Find</a:t>
            </a:r>
            <a:r>
              <a:rPr lang="en-US" dirty="0"/>
              <a:t> the information.</a:t>
            </a:r>
          </a:p>
          <a:p>
            <a:pPr marL="68580" indent="0">
              <a:buNone/>
            </a:pPr>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15657"/>
            <a:ext cx="2368957" cy="200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91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51" y="2150853"/>
            <a:ext cx="7024744" cy="1143000"/>
          </a:xfrm>
        </p:spPr>
        <p:txBody>
          <a:bodyPr>
            <a:normAutofit fontScale="90000"/>
          </a:bodyPr>
          <a:lstStyle/>
          <a:p>
            <a:pPr algn="ctr"/>
            <a:r>
              <a:rPr lang="en-US" b="1" dirty="0"/>
              <a:t>Step </a:t>
            </a:r>
            <a:r>
              <a:rPr lang="en-US" b="1" dirty="0" smtClean="0"/>
              <a:t>1.</a:t>
            </a:r>
            <a:r>
              <a:rPr lang="en-US" dirty="0" smtClean="0"/>
              <a:t> Know exactly what you are asked to do</a:t>
            </a:r>
            <a:br>
              <a:rPr lang="en-US" dirty="0" smtClean="0"/>
            </a:br>
            <a:r>
              <a:rPr lang="en-US" dirty="0" smtClean="0"/>
              <a:t/>
            </a:r>
            <a:br>
              <a:rPr lang="en-US" dirty="0" smtClean="0"/>
            </a:br>
            <a:r>
              <a:rPr lang="en-US" b="1" dirty="0"/>
              <a:t>3</a:t>
            </a:r>
            <a:r>
              <a:rPr lang="en-US" dirty="0" smtClean="0"/>
              <a:t> </a:t>
            </a:r>
            <a:r>
              <a:rPr lang="en-US" dirty="0" smtClean="0"/>
              <a:t>minute </a:t>
            </a:r>
            <a:r>
              <a:rPr lang="en-US" b="1" dirty="0" smtClean="0"/>
              <a:t>individual</a:t>
            </a:r>
            <a:r>
              <a:rPr lang="en-US" dirty="0" smtClean="0"/>
              <a:t> exercise</a:t>
            </a:r>
            <a:endParaRPr lang="en-US" dirty="0"/>
          </a:p>
        </p:txBody>
      </p:sp>
      <p:sp>
        <p:nvSpPr>
          <p:cNvPr id="3" name="Content Placeholder 2"/>
          <p:cNvSpPr>
            <a:spLocks noGrp="1"/>
          </p:cNvSpPr>
          <p:nvPr>
            <p:ph idx="1"/>
          </p:nvPr>
        </p:nvSpPr>
        <p:spPr>
          <a:xfrm>
            <a:off x="640495" y="3276600"/>
            <a:ext cx="7391400" cy="3162748"/>
          </a:xfrm>
        </p:spPr>
        <p:txBody>
          <a:bodyPr/>
          <a:lstStyle/>
          <a:p>
            <a:pPr marL="68580" indent="0">
              <a:buNone/>
            </a:pPr>
            <a:endParaRPr lang="en-US" b="1" dirty="0" smtClean="0"/>
          </a:p>
          <a:p>
            <a:pPr marL="68580" indent="0">
              <a:buNone/>
            </a:pPr>
            <a:r>
              <a:rPr lang="en-US" b="1" dirty="0" smtClean="0"/>
              <a:t>1.</a:t>
            </a:r>
            <a:r>
              <a:rPr lang="en-US" dirty="0" smtClean="0"/>
              <a:t>On your </a:t>
            </a:r>
            <a:r>
              <a:rPr lang="en-US" b="1" i="1" dirty="0" smtClean="0"/>
              <a:t>worksheet </a:t>
            </a:r>
            <a:r>
              <a:rPr lang="en-US" dirty="0" smtClean="0"/>
              <a:t>write down your topic</a:t>
            </a:r>
          </a:p>
          <a:p>
            <a:endParaRPr lang="en-US" dirty="0"/>
          </a:p>
          <a:p>
            <a:pPr marL="68580" indent="0">
              <a:buNone/>
            </a:pPr>
            <a:r>
              <a:rPr lang="en-US" b="1" dirty="0" smtClean="0"/>
              <a:t>2.</a:t>
            </a:r>
            <a:r>
              <a:rPr lang="en-US" dirty="0" smtClean="0"/>
              <a:t> On your </a:t>
            </a:r>
            <a:r>
              <a:rPr lang="en-US" b="1" i="1" dirty="0" smtClean="0"/>
              <a:t>worksheet</a:t>
            </a:r>
            <a:r>
              <a:rPr lang="en-US" dirty="0" smtClean="0"/>
              <a:t> answer the </a:t>
            </a:r>
            <a:endParaRPr lang="en-US" dirty="0" smtClean="0"/>
          </a:p>
          <a:p>
            <a:pPr marL="68580" indent="0">
              <a:buNone/>
            </a:pPr>
            <a:r>
              <a:rPr lang="en-US" dirty="0" smtClean="0"/>
              <a:t>questions </a:t>
            </a:r>
            <a:r>
              <a:rPr lang="en-US" dirty="0" smtClean="0"/>
              <a:t>at the top of the page</a:t>
            </a:r>
          </a:p>
          <a:p>
            <a:pPr marL="68580" indent="0">
              <a:buNone/>
            </a:pPr>
            <a:r>
              <a:rPr lang="en-US" dirty="0" smtClean="0"/>
              <a:t> </a:t>
            </a:r>
            <a:r>
              <a:rPr lang="en-US" sz="2000" dirty="0" smtClean="0"/>
              <a:t>(before </a:t>
            </a:r>
            <a:r>
              <a:rPr lang="en-US" sz="2000" i="1" dirty="0" smtClean="0"/>
              <a:t>Keywords </a:t>
            </a:r>
            <a:r>
              <a:rPr lang="en-US" sz="2000" dirty="0" smtClean="0"/>
              <a:t>section)</a:t>
            </a:r>
          </a:p>
          <a:p>
            <a:pPr marL="68580" indent="0">
              <a:buNone/>
            </a:pPr>
            <a:endParaRPr lang="en-US" dirty="0"/>
          </a:p>
          <a:p>
            <a:pPr marL="68580" indent="0">
              <a:buNone/>
            </a:pP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9294" y="4221895"/>
            <a:ext cx="1950305" cy="195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06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032" y="609600"/>
            <a:ext cx="7024744" cy="1143000"/>
          </a:xfrm>
        </p:spPr>
        <p:txBody>
          <a:bodyPr/>
          <a:lstStyle/>
          <a:p>
            <a:pPr algn="ctr"/>
            <a:r>
              <a:rPr lang="en-US" dirty="0" smtClean="0"/>
              <a:t> (</a:t>
            </a:r>
            <a:r>
              <a:rPr lang="ar-AE" dirty="0"/>
              <a:t>كلمات </a:t>
            </a:r>
            <a:r>
              <a:rPr lang="ar-AE" dirty="0" smtClean="0"/>
              <a:t>البحث</a:t>
            </a:r>
            <a:r>
              <a:rPr lang="en-US" dirty="0" smtClean="0"/>
              <a:t>)</a:t>
            </a:r>
            <a:endParaRPr lang="en-US" dirty="0"/>
          </a:p>
        </p:txBody>
      </p:sp>
      <p:sp>
        <p:nvSpPr>
          <p:cNvPr id="5" name="Content Placeholder 4"/>
          <p:cNvSpPr>
            <a:spLocks noGrp="1"/>
          </p:cNvSpPr>
          <p:nvPr>
            <p:ph idx="1"/>
          </p:nvPr>
        </p:nvSpPr>
        <p:spPr>
          <a:xfrm>
            <a:off x="1524000" y="2323653"/>
            <a:ext cx="6296809" cy="3315148"/>
          </a:xfrm>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7931023" cy="388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451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Keywords &amp; Phrases</a:t>
            </a:r>
            <a:endParaRPr lang="en-US" dirty="0"/>
          </a:p>
        </p:txBody>
      </p:sp>
      <p:sp>
        <p:nvSpPr>
          <p:cNvPr id="3" name="Content Placeholder 2"/>
          <p:cNvSpPr>
            <a:spLocks noGrp="1"/>
          </p:cNvSpPr>
          <p:nvPr>
            <p:ph idx="1"/>
          </p:nvPr>
        </p:nvSpPr>
        <p:spPr/>
        <p:txBody>
          <a:bodyPr/>
          <a:lstStyle/>
          <a:p>
            <a:endParaRPr lang="en-US" dirty="0" smtClean="0"/>
          </a:p>
          <a:p>
            <a:r>
              <a:rPr lang="en-US" dirty="0" smtClean="0"/>
              <a:t>Find the </a:t>
            </a:r>
            <a:r>
              <a:rPr lang="en-US" b="1" dirty="0" smtClean="0"/>
              <a:t>main </a:t>
            </a:r>
            <a:r>
              <a:rPr lang="en-US" dirty="0" smtClean="0"/>
              <a:t>or most important words.</a:t>
            </a:r>
          </a:p>
          <a:p>
            <a:pPr marL="68580" indent="0">
              <a:buNone/>
            </a:pPr>
            <a:endParaRPr lang="en-US" dirty="0" smtClean="0"/>
          </a:p>
          <a:p>
            <a:r>
              <a:rPr lang="en-US" u="sng" dirty="0" smtClean="0"/>
              <a:t>Underline </a:t>
            </a:r>
            <a:r>
              <a:rPr lang="en-US" dirty="0" smtClean="0"/>
              <a:t>or </a:t>
            </a:r>
            <a:r>
              <a:rPr lang="en-US" dirty="0" smtClean="0">
                <a:solidFill>
                  <a:srgbClr val="FF0000"/>
                </a:solidFill>
              </a:rPr>
              <a:t>highlight</a:t>
            </a:r>
            <a:r>
              <a:rPr lang="en-US" dirty="0" smtClean="0"/>
              <a:t> them.</a:t>
            </a:r>
          </a:p>
          <a:p>
            <a:pPr marL="68580" indent="0">
              <a:buNone/>
            </a:pPr>
            <a:endParaRPr lang="en-US" dirty="0" smtClean="0"/>
          </a:p>
          <a:p>
            <a:r>
              <a:rPr lang="en-US" dirty="0" smtClean="0"/>
              <a:t>Look them up in a </a:t>
            </a:r>
            <a:r>
              <a:rPr lang="en-US" b="1" dirty="0" smtClean="0"/>
              <a:t>dictionary </a:t>
            </a:r>
            <a:r>
              <a:rPr lang="en-US" dirty="0" smtClean="0"/>
              <a:t>or </a:t>
            </a:r>
            <a:r>
              <a:rPr lang="en-US" b="1" dirty="0" smtClean="0"/>
              <a:t>encyclopedia</a:t>
            </a:r>
            <a:r>
              <a:rPr lang="en-US" dirty="0" smtClean="0"/>
              <a:t> if you don’t understand their meaning.</a:t>
            </a:r>
          </a:p>
          <a:p>
            <a:pPr marL="68580" indent="0">
              <a:buNone/>
            </a:pPr>
            <a:endParaRPr lang="en-US" dirty="0"/>
          </a:p>
        </p:txBody>
      </p:sp>
    </p:spTree>
    <p:extLst>
      <p:ext uri="{BB962C8B-B14F-4D97-AF65-F5344CB8AC3E}">
        <p14:creationId xmlns:p14="http://schemas.microsoft.com/office/powerpoint/2010/main" val="3295400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5938696"/>
              </p:ext>
            </p:extLst>
          </p:nvPr>
        </p:nvGraphicFramePr>
        <p:xfrm>
          <a:off x="762000" y="1905000"/>
          <a:ext cx="7620000" cy="3886199"/>
        </p:xfrm>
        <a:graphic>
          <a:graphicData uri="http://schemas.openxmlformats.org/drawingml/2006/table">
            <a:tbl>
              <a:tblPr firstRow="1" firstCol="1" lastRow="1" lastCol="1" bandRow="1" bandCol="1">
                <a:tableStyleId>{5C22544A-7EE6-4342-B048-85BDC9FD1C3A}</a:tableStyleId>
              </a:tblPr>
              <a:tblGrid>
                <a:gridCol w="3810000"/>
                <a:gridCol w="3810000"/>
              </a:tblGrid>
              <a:tr h="801575">
                <a:tc>
                  <a:txBody>
                    <a:bodyPr/>
                    <a:lstStyle/>
                    <a:p>
                      <a:pPr marL="0" marR="0" algn="l">
                        <a:lnSpc>
                          <a:spcPct val="115000"/>
                        </a:lnSpc>
                        <a:spcBef>
                          <a:spcPts val="1000"/>
                        </a:spcBef>
                        <a:spcAft>
                          <a:spcPts val="1000"/>
                        </a:spcAft>
                      </a:pPr>
                      <a:r>
                        <a:rPr lang="en-US" sz="3200" dirty="0">
                          <a:effectLst/>
                        </a:rPr>
                        <a:t>teenagers</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1000"/>
                        </a:spcBef>
                        <a:spcAft>
                          <a:spcPts val="1000"/>
                        </a:spcAft>
                      </a:pPr>
                      <a:r>
                        <a:rPr lang="en-US" sz="3200" dirty="0">
                          <a:effectLst/>
                        </a:rPr>
                        <a:t>adolescents</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71156">
                <a:tc>
                  <a:txBody>
                    <a:bodyPr/>
                    <a:lstStyle/>
                    <a:p>
                      <a:pPr marL="0" marR="0" algn="l">
                        <a:lnSpc>
                          <a:spcPct val="115000"/>
                        </a:lnSpc>
                        <a:spcBef>
                          <a:spcPts val="1000"/>
                        </a:spcBef>
                        <a:spcAft>
                          <a:spcPts val="1000"/>
                        </a:spcAft>
                      </a:pPr>
                      <a:r>
                        <a:rPr lang="en-US" sz="3200">
                          <a:effectLst/>
                        </a:rPr>
                        <a:t>development</a:t>
                      </a:r>
                      <a:endParaRPr lang="en-US"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1000"/>
                        </a:spcBef>
                        <a:spcAft>
                          <a:spcPts val="1000"/>
                        </a:spcAft>
                      </a:pPr>
                      <a:r>
                        <a:rPr lang="en-US" sz="3200">
                          <a:effectLst/>
                        </a:rPr>
                        <a:t>growth</a:t>
                      </a:r>
                      <a:endParaRPr lang="en-US"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71156">
                <a:tc>
                  <a:txBody>
                    <a:bodyPr/>
                    <a:lstStyle/>
                    <a:p>
                      <a:pPr marL="0" marR="0" algn="l">
                        <a:lnSpc>
                          <a:spcPct val="115000"/>
                        </a:lnSpc>
                        <a:spcBef>
                          <a:spcPts val="1000"/>
                        </a:spcBef>
                        <a:spcAft>
                          <a:spcPts val="1000"/>
                        </a:spcAft>
                      </a:pPr>
                      <a:r>
                        <a:rPr lang="en-US" sz="3200">
                          <a:effectLst/>
                        </a:rPr>
                        <a:t>problems</a:t>
                      </a:r>
                      <a:endParaRPr lang="en-US"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1000"/>
                        </a:spcBef>
                        <a:spcAft>
                          <a:spcPts val="1000"/>
                        </a:spcAft>
                      </a:pPr>
                      <a:r>
                        <a:rPr lang="en-US" sz="3200">
                          <a:effectLst/>
                        </a:rPr>
                        <a:t> </a:t>
                      </a:r>
                      <a:endParaRPr lang="en-US"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71156">
                <a:tc>
                  <a:txBody>
                    <a:bodyPr/>
                    <a:lstStyle/>
                    <a:p>
                      <a:pPr marL="0" marR="0" algn="l">
                        <a:lnSpc>
                          <a:spcPct val="115000"/>
                        </a:lnSpc>
                        <a:spcBef>
                          <a:spcPts val="1000"/>
                        </a:spcBef>
                        <a:spcAft>
                          <a:spcPts val="1000"/>
                        </a:spcAft>
                      </a:pPr>
                      <a:r>
                        <a:rPr lang="en-US" sz="3200">
                          <a:effectLst/>
                        </a:rPr>
                        <a:t>stages</a:t>
                      </a:r>
                      <a:endParaRPr lang="en-US"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1000"/>
                        </a:spcBef>
                        <a:spcAft>
                          <a:spcPts val="1000"/>
                        </a:spcAft>
                      </a:pPr>
                      <a:r>
                        <a:rPr lang="en-US" sz="3200">
                          <a:effectLst/>
                        </a:rPr>
                        <a:t> </a:t>
                      </a:r>
                      <a:endParaRPr lang="en-US"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771156">
                <a:tc>
                  <a:txBody>
                    <a:bodyPr/>
                    <a:lstStyle/>
                    <a:p>
                      <a:pPr marL="0" marR="0" algn="l">
                        <a:lnSpc>
                          <a:spcPct val="115000"/>
                        </a:lnSpc>
                        <a:spcBef>
                          <a:spcPts val="1000"/>
                        </a:spcBef>
                        <a:spcAft>
                          <a:spcPts val="1000"/>
                        </a:spcAft>
                      </a:pPr>
                      <a:r>
                        <a:rPr lang="en-US" sz="3200" dirty="0">
                          <a:effectLst/>
                        </a:rPr>
                        <a:t>Internet security</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1000"/>
                        </a:spcBef>
                        <a:spcAft>
                          <a:spcPts val="1000"/>
                        </a:spcAft>
                      </a:pPr>
                      <a:r>
                        <a:rPr lang="en-US" sz="3200" dirty="0">
                          <a:effectLst/>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3" name="TextBox 2"/>
          <p:cNvSpPr txBox="1"/>
          <p:nvPr/>
        </p:nvSpPr>
        <p:spPr>
          <a:xfrm>
            <a:off x="762000" y="1066800"/>
            <a:ext cx="7467600" cy="523220"/>
          </a:xfrm>
          <a:prstGeom prst="rect">
            <a:avLst/>
          </a:prstGeom>
          <a:noFill/>
        </p:spPr>
        <p:txBody>
          <a:bodyPr wrap="square" rtlCol="0">
            <a:spAutoFit/>
          </a:bodyPr>
          <a:lstStyle/>
          <a:p>
            <a:r>
              <a:rPr lang="en-US" sz="2800" b="1" dirty="0" smtClean="0"/>
              <a:t>Complete this table – add synonyms</a:t>
            </a:r>
            <a:endParaRPr lang="en-US" sz="2800" b="1" dirty="0"/>
          </a:p>
        </p:txBody>
      </p:sp>
    </p:spTree>
    <p:extLst>
      <p:ext uri="{BB962C8B-B14F-4D97-AF65-F5344CB8AC3E}">
        <p14:creationId xmlns:p14="http://schemas.microsoft.com/office/powerpoint/2010/main" val="1550834715"/>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6777317" cy="3508977"/>
          </a:xfrm>
        </p:spPr>
        <p:txBody>
          <a:bodyPr/>
          <a:lstStyle/>
          <a:p>
            <a:pPr marL="68580" indent="0" algn="ctr">
              <a:buNone/>
            </a:pPr>
            <a:r>
              <a:rPr lang="en-US" sz="4000" b="1" dirty="0">
                <a:solidFill>
                  <a:srgbClr val="FF0000"/>
                </a:solidFill>
              </a:rPr>
              <a:t>http://libraries.hct.ac.ae/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045" y="2967758"/>
            <a:ext cx="24860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419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430" y="817485"/>
            <a:ext cx="7024744" cy="1143000"/>
          </a:xfrm>
        </p:spPr>
        <p:txBody>
          <a:bodyPr>
            <a:normAutofit/>
          </a:bodyPr>
          <a:lstStyle/>
          <a:p>
            <a:pPr algn="ctr"/>
            <a:r>
              <a:rPr lang="en-US" dirty="0"/>
              <a:t>3</a:t>
            </a:r>
            <a:r>
              <a:rPr lang="en-US" dirty="0" smtClean="0"/>
              <a:t> minute </a:t>
            </a:r>
            <a:r>
              <a:rPr lang="en-US" b="1" dirty="0" smtClean="0"/>
              <a:t>Group</a:t>
            </a:r>
            <a:r>
              <a:rPr lang="en-US" dirty="0" smtClean="0"/>
              <a:t> exercise</a:t>
            </a:r>
            <a:endParaRPr lang="en-US" dirty="0"/>
          </a:p>
        </p:txBody>
      </p:sp>
      <p:sp>
        <p:nvSpPr>
          <p:cNvPr id="3" name="Content Placeholder 2"/>
          <p:cNvSpPr>
            <a:spLocks noGrp="1"/>
          </p:cNvSpPr>
          <p:nvPr>
            <p:ph idx="1"/>
          </p:nvPr>
        </p:nvSpPr>
        <p:spPr>
          <a:xfrm>
            <a:off x="2209800" y="2339464"/>
            <a:ext cx="5112758" cy="3855471"/>
          </a:xfrm>
        </p:spPr>
        <p:txBody>
          <a:bodyPr>
            <a:normAutofit/>
          </a:bodyPr>
          <a:lstStyle/>
          <a:p>
            <a:pPr marL="68580" indent="0">
              <a:buNone/>
            </a:pPr>
            <a:r>
              <a:rPr lang="en-US" sz="3200" dirty="0" smtClean="0"/>
              <a:t>Synonyms</a:t>
            </a:r>
          </a:p>
          <a:p>
            <a:pPr marL="68580" indent="0">
              <a:buNone/>
            </a:pPr>
            <a:endParaRPr lang="en-US" sz="3200" dirty="0"/>
          </a:p>
          <a:p>
            <a:pPr marL="68580" indent="0">
              <a:buNone/>
            </a:pPr>
            <a:r>
              <a:rPr lang="en-US" sz="3200" dirty="0" smtClean="0"/>
              <a:t>Broader terms</a:t>
            </a:r>
          </a:p>
          <a:p>
            <a:pPr marL="68580" indent="0">
              <a:buNone/>
            </a:pPr>
            <a:endParaRPr lang="en-US" sz="3200" dirty="0"/>
          </a:p>
          <a:p>
            <a:pPr marL="68580" indent="0">
              <a:buNone/>
            </a:pPr>
            <a:r>
              <a:rPr lang="en-US" sz="3200" dirty="0" smtClean="0"/>
              <a:t>Narrower terms</a:t>
            </a:r>
          </a:p>
          <a:p>
            <a:endParaRPr lang="en-US" dirty="0"/>
          </a:p>
          <a:p>
            <a:pPr marL="68580" indent="0">
              <a:buNone/>
            </a:pPr>
            <a:endParaRPr lang="en-US" dirty="0" smtClean="0"/>
          </a:p>
          <a:p>
            <a:pPr marL="68580" indent="0">
              <a:buNone/>
            </a:pPr>
            <a:endParaRPr lang="en-US" dirty="0"/>
          </a:p>
          <a:p>
            <a:pPr marL="68580" indent="0">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7200"/>
            <a:ext cx="115214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170" y="3731779"/>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1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836"/>
            <a:ext cx="9144000" cy="6965576"/>
          </a:xfrm>
          <a:prstGeom prst="rect">
            <a:avLst/>
          </a:prstGeom>
        </p:spPr>
      </p:pic>
    </p:spTree>
    <p:extLst>
      <p:ext uri="{BB962C8B-B14F-4D97-AF65-F5344CB8AC3E}">
        <p14:creationId xmlns:p14="http://schemas.microsoft.com/office/powerpoint/2010/main" val="46720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a:t>
            </a:r>
            <a:r>
              <a:rPr lang="en-US" dirty="0" smtClean="0"/>
              <a:t> </a:t>
            </a:r>
            <a:r>
              <a:rPr lang="en-US" dirty="0" smtClean="0"/>
              <a:t>minute </a:t>
            </a:r>
            <a:r>
              <a:rPr lang="en-US" b="1" dirty="0" smtClean="0"/>
              <a:t>individual</a:t>
            </a:r>
            <a:r>
              <a:rPr lang="en-US" dirty="0" smtClean="0"/>
              <a:t> exercise</a:t>
            </a:r>
            <a:endParaRPr lang="en-US" dirty="0"/>
          </a:p>
        </p:txBody>
      </p:sp>
      <p:sp>
        <p:nvSpPr>
          <p:cNvPr id="3" name="Content Placeholder 2"/>
          <p:cNvSpPr>
            <a:spLocks noGrp="1"/>
          </p:cNvSpPr>
          <p:nvPr>
            <p:ph idx="1"/>
          </p:nvPr>
        </p:nvSpPr>
        <p:spPr/>
        <p:txBody>
          <a:bodyPr/>
          <a:lstStyle/>
          <a:p>
            <a:pPr marL="68580" indent="0">
              <a:buNone/>
            </a:pPr>
            <a:r>
              <a:rPr lang="en-US" dirty="0" smtClean="0"/>
              <a:t>On your </a:t>
            </a:r>
            <a:r>
              <a:rPr lang="en-US" b="1" i="1" dirty="0" smtClean="0"/>
              <a:t>worksheet</a:t>
            </a:r>
            <a:r>
              <a:rPr lang="en-US" i="1" dirty="0" smtClean="0"/>
              <a:t> “Planning my Research Project” </a:t>
            </a:r>
            <a:r>
              <a:rPr lang="en-US" dirty="0" smtClean="0"/>
              <a:t>write down your </a:t>
            </a:r>
            <a:r>
              <a:rPr lang="en-US" i="1" dirty="0" smtClean="0"/>
              <a:t>keywords</a:t>
            </a:r>
            <a:r>
              <a:rPr lang="en-US" dirty="0" smtClean="0"/>
              <a:t> and any other terms (</a:t>
            </a:r>
            <a:r>
              <a:rPr lang="en-US" i="1" dirty="0" smtClean="0"/>
              <a:t>synonyms,</a:t>
            </a:r>
            <a:r>
              <a:rPr lang="en-US" dirty="0" smtClean="0"/>
              <a:t> broader terms, narrower terms) which will help you search…</a:t>
            </a:r>
          </a:p>
          <a:p>
            <a:pPr marL="68580" indent="0">
              <a:buNone/>
            </a:pPr>
            <a:endParaRPr lang="en-US" dirty="0" smtClean="0"/>
          </a:p>
          <a:p>
            <a:pPr marL="68580" indent="0">
              <a:buNone/>
            </a:pPr>
            <a:r>
              <a:rPr lang="en-US" dirty="0" smtClean="0"/>
              <a:t>… as it applies to YOUR assignment</a:t>
            </a:r>
          </a:p>
          <a:p>
            <a:endParaRPr lang="en-US" dirty="0"/>
          </a:p>
          <a:p>
            <a:pPr marL="68580" indent="0">
              <a:buNone/>
            </a:pPr>
            <a:endParaRPr lang="en-US" dirty="0"/>
          </a:p>
          <a:p>
            <a:pPr marL="68580" indent="0">
              <a:buNone/>
            </a:pP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1148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58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937" y="1600200"/>
            <a:ext cx="7024744" cy="1143000"/>
          </a:xfrm>
        </p:spPr>
        <p:txBody>
          <a:bodyPr>
            <a:normAutofit fontScale="90000"/>
          </a:bodyPr>
          <a:lstStyle/>
          <a:p>
            <a:r>
              <a:rPr lang="en-US" b="1" dirty="0" smtClean="0"/>
              <a:t>Step 2.</a:t>
            </a:r>
            <a:r>
              <a:rPr lang="en-US" dirty="0" smtClean="0"/>
              <a:t> Where might I find the information?</a:t>
            </a:r>
            <a:endParaRPr lang="en-US" dirty="0"/>
          </a:p>
        </p:txBody>
      </p:sp>
      <p:sp>
        <p:nvSpPr>
          <p:cNvPr id="3" name="Content Placeholder 2"/>
          <p:cNvSpPr>
            <a:spLocks noGrp="1"/>
          </p:cNvSpPr>
          <p:nvPr>
            <p:ph idx="1"/>
          </p:nvPr>
        </p:nvSpPr>
        <p:spPr>
          <a:xfrm>
            <a:off x="1043490" y="3048000"/>
            <a:ext cx="6777317" cy="3508977"/>
          </a:xfrm>
        </p:spPr>
        <p:txBody>
          <a:bodyPr>
            <a:normAutofit/>
          </a:bodyPr>
          <a:lstStyle/>
          <a:p>
            <a:pPr marL="68580" indent="0">
              <a:buNone/>
            </a:pPr>
            <a:endParaRPr lang="en-US" dirty="0"/>
          </a:p>
          <a:p>
            <a:pPr marL="68580" indent="0">
              <a:buNone/>
            </a:pPr>
            <a:r>
              <a:rPr lang="en-US" sz="2800" dirty="0" smtClean="0"/>
              <a:t>What sources of information will have what I want?</a:t>
            </a:r>
          </a:p>
          <a:p>
            <a:pPr marL="68580" indent="0">
              <a:buNone/>
            </a:pPr>
            <a:endParaRPr lang="en-US" sz="2800" b="1" dirty="0"/>
          </a:p>
          <a:p>
            <a:pPr marL="68580" indent="0">
              <a:buNone/>
            </a:pPr>
            <a:r>
              <a:rPr lang="en-US" sz="2800" dirty="0" smtClean="0"/>
              <a:t>Can I speak to anyone about it?</a:t>
            </a:r>
          </a:p>
        </p:txBody>
      </p:sp>
    </p:spTree>
    <p:extLst>
      <p:ext uri="{BB962C8B-B14F-4D97-AF65-F5344CB8AC3E}">
        <p14:creationId xmlns:p14="http://schemas.microsoft.com/office/powerpoint/2010/main" val="264174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resources</a:t>
            </a:r>
            <a:endParaRPr lang="en-US" dirty="0"/>
          </a:p>
        </p:txBody>
      </p:sp>
      <p:sp>
        <p:nvSpPr>
          <p:cNvPr id="3" name="Text Placeholder 2"/>
          <p:cNvSpPr>
            <a:spLocks noGrp="1"/>
          </p:cNvSpPr>
          <p:nvPr>
            <p:ph type="body" idx="1"/>
          </p:nvPr>
        </p:nvSpPr>
        <p:spPr/>
        <p:txBody>
          <a:bodyPr/>
          <a:lstStyle/>
          <a:p>
            <a:r>
              <a:rPr lang="en-US" dirty="0" smtClean="0"/>
              <a:t>Print</a:t>
            </a:r>
            <a:endParaRPr lang="en-US" dirty="0"/>
          </a:p>
        </p:txBody>
      </p:sp>
      <p:sp>
        <p:nvSpPr>
          <p:cNvPr id="4" name="Content Placeholder 3"/>
          <p:cNvSpPr>
            <a:spLocks noGrp="1"/>
          </p:cNvSpPr>
          <p:nvPr>
            <p:ph sz="half" idx="2"/>
          </p:nvPr>
        </p:nvSpPr>
        <p:spPr>
          <a:xfrm>
            <a:off x="1041721" y="2974694"/>
            <a:ext cx="3419856" cy="2835797"/>
          </a:xfrm>
        </p:spPr>
        <p:txBody>
          <a:bodyPr/>
          <a:lstStyle/>
          <a:p>
            <a:r>
              <a:rPr lang="en-US" dirty="0" smtClean="0"/>
              <a:t>Books</a:t>
            </a:r>
          </a:p>
          <a:p>
            <a:r>
              <a:rPr lang="en-US" dirty="0" smtClean="0"/>
              <a:t>Magazines</a:t>
            </a:r>
          </a:p>
          <a:p>
            <a:r>
              <a:rPr lang="en-US" dirty="0" smtClean="0"/>
              <a:t>Journals</a:t>
            </a:r>
          </a:p>
          <a:p>
            <a:r>
              <a:rPr lang="en-US" dirty="0" smtClean="0"/>
              <a:t>Newspapers</a:t>
            </a:r>
          </a:p>
          <a:p>
            <a:r>
              <a:rPr lang="en-US" dirty="0" smtClean="0"/>
              <a:t>*Personal interviews</a:t>
            </a:r>
            <a:endParaRPr lang="en-US" dirty="0"/>
          </a:p>
        </p:txBody>
      </p:sp>
      <p:sp>
        <p:nvSpPr>
          <p:cNvPr id="5" name="Text Placeholder 4"/>
          <p:cNvSpPr>
            <a:spLocks noGrp="1"/>
          </p:cNvSpPr>
          <p:nvPr>
            <p:ph type="body" sz="quarter" idx="3"/>
          </p:nvPr>
        </p:nvSpPr>
        <p:spPr/>
        <p:txBody>
          <a:bodyPr/>
          <a:lstStyle/>
          <a:p>
            <a:r>
              <a:rPr lang="en-US" dirty="0" smtClean="0"/>
              <a:t>Electronic</a:t>
            </a:r>
            <a:endParaRPr lang="en-US" dirty="0"/>
          </a:p>
        </p:txBody>
      </p:sp>
      <p:sp>
        <p:nvSpPr>
          <p:cNvPr id="6" name="Content Placeholder 5"/>
          <p:cNvSpPr>
            <a:spLocks noGrp="1"/>
          </p:cNvSpPr>
          <p:nvPr>
            <p:ph sz="quarter" idx="4"/>
          </p:nvPr>
        </p:nvSpPr>
        <p:spPr/>
        <p:txBody>
          <a:bodyPr/>
          <a:lstStyle/>
          <a:p>
            <a:r>
              <a:rPr lang="en-US" dirty="0" smtClean="0"/>
              <a:t>DVDs</a:t>
            </a:r>
          </a:p>
          <a:p>
            <a:r>
              <a:rPr lang="en-US" dirty="0" smtClean="0"/>
              <a:t>E-books</a:t>
            </a:r>
          </a:p>
          <a:p>
            <a:r>
              <a:rPr lang="en-US" dirty="0" smtClean="0"/>
              <a:t>E-Journals</a:t>
            </a:r>
          </a:p>
          <a:p>
            <a:r>
              <a:rPr lang="en-US" dirty="0" smtClean="0"/>
              <a:t>Websites</a:t>
            </a:r>
          </a:p>
          <a:p>
            <a:r>
              <a:rPr lang="en-US" dirty="0" smtClean="0"/>
              <a:t>Audiobooks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1336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0574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48458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74"/>
                                        </p:tgtEl>
                                        <p:attrNameLst>
                                          <p:attrName>style.visibility</p:attrName>
                                        </p:attrNameLst>
                                      </p:cBhvr>
                                      <p:to>
                                        <p:strVal val="visible"/>
                                      </p:to>
                                    </p:set>
                                    <p:animEffect transition="in" filter="fade">
                                      <p:cBhvr>
                                        <p:cTn id="41" dur="500"/>
                                        <p:tgtEl>
                                          <p:spTgt spid="3074"/>
                                        </p:tgtEl>
                                      </p:cBhvr>
                                    </p:animEffect>
                                  </p:childTnLst>
                                </p:cTn>
                              </p:par>
                              <p:par>
                                <p:cTn id="42" presetID="10" presetClass="entr" presetSubtype="0" fill="hold" nodeType="withEffect">
                                  <p:stCondLst>
                                    <p:cond delay="0"/>
                                  </p:stCondLst>
                                  <p:childTnLst>
                                    <p:set>
                                      <p:cBhvr>
                                        <p:cTn id="43" dur="1" fill="hold">
                                          <p:stCondLst>
                                            <p:cond delay="0"/>
                                          </p:stCondLst>
                                        </p:cTn>
                                        <p:tgtEl>
                                          <p:spTgt spid="3075"/>
                                        </p:tgtEl>
                                        <p:attrNameLst>
                                          <p:attrName>style.visibility</p:attrName>
                                        </p:attrNameLst>
                                      </p:cBhvr>
                                      <p:to>
                                        <p:strVal val="visible"/>
                                      </p:to>
                                    </p:set>
                                    <p:animEffect transition="in" filter="fade">
                                      <p:cBhvr>
                                        <p:cTn id="4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a:t>
            </a:r>
            <a:r>
              <a:rPr lang="en-US" dirty="0" smtClean="0"/>
              <a:t> </a:t>
            </a:r>
            <a:r>
              <a:rPr lang="en-US" dirty="0" smtClean="0"/>
              <a:t>minute </a:t>
            </a:r>
            <a:r>
              <a:rPr lang="en-US" b="1" dirty="0" smtClean="0"/>
              <a:t>individual</a:t>
            </a:r>
            <a:r>
              <a:rPr lang="en-US" dirty="0" smtClean="0"/>
              <a:t> exercise</a:t>
            </a:r>
            <a:endParaRPr lang="en-US" dirty="0"/>
          </a:p>
        </p:txBody>
      </p:sp>
      <p:sp>
        <p:nvSpPr>
          <p:cNvPr id="3" name="Content Placeholder 2"/>
          <p:cNvSpPr>
            <a:spLocks noGrp="1"/>
          </p:cNvSpPr>
          <p:nvPr>
            <p:ph idx="1"/>
          </p:nvPr>
        </p:nvSpPr>
        <p:spPr/>
        <p:txBody>
          <a:bodyPr>
            <a:normAutofit/>
          </a:bodyPr>
          <a:lstStyle/>
          <a:p>
            <a:pPr marL="68580" indent="0">
              <a:buNone/>
            </a:pPr>
            <a:r>
              <a:rPr lang="en-US" b="1" dirty="0" smtClean="0"/>
              <a:t>1.</a:t>
            </a:r>
            <a:r>
              <a:rPr lang="en-US" dirty="0" smtClean="0"/>
              <a:t>On your </a:t>
            </a:r>
            <a:r>
              <a:rPr lang="en-US" b="1" i="1" dirty="0" smtClean="0"/>
              <a:t>worksheet </a:t>
            </a:r>
            <a:r>
              <a:rPr lang="en-US" dirty="0" smtClean="0"/>
              <a:t>complete the middle section:</a:t>
            </a:r>
          </a:p>
          <a:p>
            <a:pPr marL="68580" indent="0">
              <a:buNone/>
            </a:pPr>
            <a:endParaRPr lang="en-US" sz="800" dirty="0" smtClean="0"/>
          </a:p>
          <a:p>
            <a:pPr marL="68580" indent="0" algn="ctr">
              <a:buNone/>
            </a:pPr>
            <a:r>
              <a:rPr lang="en-US" dirty="0"/>
              <a:t>What resources do I need for this assignment?  How many?</a:t>
            </a:r>
          </a:p>
          <a:p>
            <a:pPr marL="68580" indent="0">
              <a:buNone/>
            </a:pPr>
            <a:endParaRPr lang="en-US" dirty="0" smtClean="0"/>
          </a:p>
          <a:p>
            <a:endParaRPr lang="en-US" dirty="0"/>
          </a:p>
          <a:p>
            <a:pPr marL="68580" indent="0">
              <a:buNone/>
            </a:pPr>
            <a:endParaRPr lang="en-US" dirty="0"/>
          </a:p>
          <a:p>
            <a:pPr marL="68580" indent="0">
              <a:buNone/>
            </a:pP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150" y="4087105"/>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3:</a:t>
            </a:r>
            <a:r>
              <a:rPr lang="en-US" dirty="0" smtClean="0"/>
              <a:t> Find the information</a:t>
            </a:r>
            <a:endParaRPr lang="en-US" dirty="0"/>
          </a:p>
        </p:txBody>
      </p:sp>
      <p:sp>
        <p:nvSpPr>
          <p:cNvPr id="3" name="Content Placeholder 2"/>
          <p:cNvSpPr>
            <a:spLocks noGrp="1"/>
          </p:cNvSpPr>
          <p:nvPr>
            <p:ph idx="1"/>
          </p:nvPr>
        </p:nvSpPr>
        <p:spPr/>
        <p:txBody>
          <a:bodyPr/>
          <a:lstStyle/>
          <a:p>
            <a:pPr marL="68580" indent="0">
              <a:buNone/>
            </a:pPr>
            <a:r>
              <a:rPr lang="en-US" dirty="0" smtClean="0"/>
              <a:t>Where can I </a:t>
            </a:r>
            <a:r>
              <a:rPr lang="en-US" b="1" dirty="0" smtClean="0"/>
              <a:t>find </a:t>
            </a:r>
            <a:r>
              <a:rPr lang="en-US" dirty="0" smtClean="0"/>
              <a:t>information resources, </a:t>
            </a:r>
          </a:p>
          <a:p>
            <a:pPr marL="68580" indent="0">
              <a:buNone/>
            </a:pPr>
            <a:r>
              <a:rPr lang="en-US" dirty="0" smtClean="0"/>
              <a:t>and </a:t>
            </a:r>
          </a:p>
          <a:p>
            <a:pPr marL="68580" indent="0">
              <a:buNone/>
            </a:pPr>
            <a:r>
              <a:rPr lang="en-US" dirty="0"/>
              <a:t>H</a:t>
            </a:r>
            <a:r>
              <a:rPr lang="en-US" dirty="0" smtClean="0"/>
              <a:t>ow do I </a:t>
            </a:r>
            <a:r>
              <a:rPr lang="en-US" b="1" dirty="0" smtClean="0"/>
              <a:t>search</a:t>
            </a:r>
            <a:r>
              <a:rPr lang="en-US" dirty="0" smtClean="0"/>
              <a:t> for them?</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809" y="3164060"/>
            <a:ext cx="2286000" cy="2857500"/>
          </a:xfrm>
          <a:prstGeom prst="rect">
            <a:avLst/>
          </a:prstGeom>
        </p:spPr>
      </p:pic>
    </p:spTree>
    <p:extLst>
      <p:ext uri="{BB962C8B-B14F-4D97-AF65-F5344CB8AC3E}">
        <p14:creationId xmlns:p14="http://schemas.microsoft.com/office/powerpoint/2010/main" val="241435560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3 </a:t>
            </a:r>
            <a:endParaRPr lang="en-US" b="1" dirty="0"/>
          </a:p>
        </p:txBody>
      </p:sp>
      <p:sp>
        <p:nvSpPr>
          <p:cNvPr id="3" name="Content Placeholder 2"/>
          <p:cNvSpPr>
            <a:spLocks noGrp="1"/>
          </p:cNvSpPr>
          <p:nvPr>
            <p:ph idx="1"/>
          </p:nvPr>
        </p:nvSpPr>
        <p:spPr/>
        <p:txBody>
          <a:bodyPr/>
          <a:lstStyle/>
          <a:p>
            <a:pPr marL="68580" indent="0">
              <a:buNone/>
            </a:pPr>
            <a:endParaRPr lang="en-US" dirty="0"/>
          </a:p>
          <a:p>
            <a:pPr marL="68580" indent="0">
              <a:buNone/>
            </a:pPr>
            <a:r>
              <a:rPr lang="en-US" dirty="0" smtClean="0"/>
              <a:t>	 </a:t>
            </a:r>
            <a:r>
              <a:rPr lang="en-US" sz="3600" b="1" dirty="0" smtClean="0"/>
              <a:t>At the library of course!</a:t>
            </a:r>
          </a:p>
          <a:p>
            <a:endParaRPr lang="en-US" sz="4000" b="1" dirty="0">
              <a:solidFill>
                <a:schemeClr val="accent1"/>
              </a:solidFill>
              <a:latin typeface="+mj-lt"/>
              <a:ea typeface="+mj-ea"/>
              <a:cs typeface="+mj-cs"/>
            </a:endParaRPr>
          </a:p>
        </p:txBody>
      </p:sp>
      <p:sp>
        <p:nvSpPr>
          <p:cNvPr id="4" name="Rectangle 3"/>
          <p:cNvSpPr/>
          <p:nvPr/>
        </p:nvSpPr>
        <p:spPr>
          <a:xfrm>
            <a:off x="2362200" y="3988508"/>
            <a:ext cx="4673074" cy="707886"/>
          </a:xfrm>
          <a:prstGeom prst="rect">
            <a:avLst/>
          </a:prstGeom>
        </p:spPr>
        <p:txBody>
          <a:bodyPr wrap="none">
            <a:spAutoFit/>
          </a:bodyPr>
          <a:lstStyle/>
          <a:p>
            <a:r>
              <a:rPr lang="en-US" sz="4000" b="1" dirty="0">
                <a:solidFill>
                  <a:schemeClr val="accent1"/>
                </a:solidFill>
                <a:latin typeface="+mj-lt"/>
                <a:ea typeface="+mj-ea"/>
                <a:cs typeface="+mj-cs"/>
              </a:rPr>
              <a:t>Bookmark this URL</a:t>
            </a:r>
          </a:p>
        </p:txBody>
      </p:sp>
      <p:sp>
        <p:nvSpPr>
          <p:cNvPr id="5" name="Rectangle 4"/>
          <p:cNvSpPr/>
          <p:nvPr/>
        </p:nvSpPr>
        <p:spPr>
          <a:xfrm>
            <a:off x="1117308" y="4772888"/>
            <a:ext cx="7162858" cy="769441"/>
          </a:xfrm>
          <a:prstGeom prst="rect">
            <a:avLst/>
          </a:prstGeom>
        </p:spPr>
        <p:txBody>
          <a:bodyPr wrap="none">
            <a:spAutoFit/>
          </a:bodyPr>
          <a:lstStyle/>
          <a:p>
            <a:pPr marL="68580" indent="0">
              <a:buNone/>
            </a:pPr>
            <a:r>
              <a:rPr lang="en-US" sz="4400" dirty="0"/>
              <a:t>http://libraries.hct.ac.ae/</a:t>
            </a:r>
          </a:p>
        </p:txBody>
      </p:sp>
    </p:spTree>
    <p:extLst>
      <p:ext uri="{BB962C8B-B14F-4D97-AF65-F5344CB8AC3E}">
        <p14:creationId xmlns:p14="http://schemas.microsoft.com/office/powerpoint/2010/main" val="106422295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a catalog?</a:t>
            </a:r>
            <a:br>
              <a:rPr lang="en-US" dirty="0" smtClean="0"/>
            </a:br>
            <a:r>
              <a:rPr lang="en-US" dirty="0" smtClean="0"/>
              <a:t>					</a:t>
            </a:r>
            <a:r>
              <a:rPr lang="ar-AE" dirty="0" smtClean="0"/>
              <a:t>فهرس</a:t>
            </a:r>
            <a:r>
              <a:rPr lang="en-US" dirty="0" smtClean="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8506" y="2649537"/>
            <a:ext cx="2286000" cy="2857500"/>
          </a:xfrm>
        </p:spPr>
      </p:pic>
    </p:spTree>
    <p:extLst>
      <p:ext uri="{BB962C8B-B14F-4D97-AF65-F5344CB8AC3E}">
        <p14:creationId xmlns:p14="http://schemas.microsoft.com/office/powerpoint/2010/main" val="1567929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HCT Libraries </a:t>
            </a:r>
            <a:r>
              <a:rPr lang="en-US" b="1" dirty="0" smtClean="0"/>
              <a:t>http://libraries.hct.ac.ae</a:t>
            </a:r>
            <a:endParaRPr lang="en-US"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352" y="2514600"/>
            <a:ext cx="8435020" cy="4114800"/>
          </a:xfrm>
        </p:spPr>
      </p:pic>
    </p:spTree>
    <p:extLst>
      <p:ext uri="{BB962C8B-B14F-4D97-AF65-F5344CB8AC3E}">
        <p14:creationId xmlns:p14="http://schemas.microsoft.com/office/powerpoint/2010/main" val="19314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447800"/>
            <a:ext cx="7024744" cy="1143000"/>
          </a:xfrm>
        </p:spPr>
        <p:txBody>
          <a:bodyPr/>
          <a:lstStyle/>
          <a:p>
            <a:r>
              <a:rPr lang="en-US" dirty="0" smtClean="0"/>
              <a:t>Let’s look at …</a:t>
            </a:r>
            <a:endParaRPr lang="en-US" dirty="0"/>
          </a:p>
        </p:txBody>
      </p:sp>
      <p:sp>
        <p:nvSpPr>
          <p:cNvPr id="3" name="Content Placeholder 2"/>
          <p:cNvSpPr>
            <a:spLocks noGrp="1"/>
          </p:cNvSpPr>
          <p:nvPr>
            <p:ph idx="1"/>
          </p:nvPr>
        </p:nvSpPr>
        <p:spPr>
          <a:xfrm>
            <a:off x="1981200" y="2971800"/>
            <a:ext cx="5814508" cy="3200400"/>
          </a:xfrm>
        </p:spPr>
        <p:txBody>
          <a:bodyPr>
            <a:normAutofit fontScale="85000" lnSpcReduction="20000"/>
          </a:bodyPr>
          <a:lstStyle/>
          <a:p>
            <a:r>
              <a:rPr lang="en-US" sz="3300" b="1" dirty="0" smtClean="0"/>
              <a:t>What is Research?...</a:t>
            </a:r>
          </a:p>
          <a:p>
            <a:pPr marL="68580" indent="0">
              <a:buNone/>
            </a:pPr>
            <a:endParaRPr lang="en-US" sz="3300" b="1" dirty="0" smtClean="0"/>
          </a:p>
          <a:p>
            <a:r>
              <a:rPr lang="en-US" sz="3300" b="1" dirty="0" smtClean="0"/>
              <a:t>How to start your research</a:t>
            </a:r>
          </a:p>
          <a:p>
            <a:pPr marL="68580" indent="0">
              <a:buNone/>
            </a:pPr>
            <a:endParaRPr lang="en-US" sz="3300" b="1" dirty="0" smtClean="0"/>
          </a:p>
          <a:p>
            <a:r>
              <a:rPr lang="en-US" sz="3300" b="1" dirty="0" smtClean="0">
                <a:solidFill>
                  <a:schemeClr val="tx1"/>
                </a:solidFill>
              </a:rPr>
              <a:t>The library catalogue – finding resources</a:t>
            </a:r>
          </a:p>
          <a:p>
            <a:pPr marL="68580" indent="0">
              <a:buNone/>
            </a:pPr>
            <a:r>
              <a:rPr lang="en-US" b="1" dirty="0" smtClean="0"/>
              <a:t>	</a:t>
            </a:r>
          </a:p>
          <a:p>
            <a:pPr marL="68580" indent="0">
              <a:buNone/>
            </a:pPr>
            <a:r>
              <a:rPr lang="en-US" b="1" dirty="0" smtClean="0"/>
              <a:t> </a:t>
            </a:r>
            <a:endParaRPr lang="en-US" b="1" dirty="0"/>
          </a:p>
          <a:p>
            <a:pPr marL="68580" indent="0">
              <a:buNone/>
            </a:pPr>
            <a:endParaRPr lang="en-US" dirty="0"/>
          </a:p>
        </p:txBody>
      </p:sp>
    </p:spTree>
    <p:extLst>
      <p:ext uri="{BB962C8B-B14F-4D97-AF65-F5344CB8AC3E}">
        <p14:creationId xmlns:p14="http://schemas.microsoft.com/office/powerpoint/2010/main" val="18791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2257756"/>
            <a:ext cx="8686800" cy="3533444"/>
          </a:xfrm>
          <a:prstGeom prst="rect">
            <a:avLst/>
          </a:prstGeom>
        </p:spPr>
      </p:pic>
      <p:sp>
        <p:nvSpPr>
          <p:cNvPr id="2" name="Title 1"/>
          <p:cNvSpPr>
            <a:spLocks noGrp="1"/>
          </p:cNvSpPr>
          <p:nvPr>
            <p:ph type="title"/>
          </p:nvPr>
        </p:nvSpPr>
        <p:spPr>
          <a:xfrm>
            <a:off x="1043489" y="838200"/>
            <a:ext cx="7024744" cy="1143000"/>
          </a:xfrm>
        </p:spPr>
        <p:txBody>
          <a:bodyPr/>
          <a:lstStyle/>
          <a:p>
            <a:pPr algn="ctr"/>
            <a:r>
              <a:rPr lang="en-US" dirty="0" smtClean="0"/>
              <a:t>The Catalogue</a:t>
            </a:r>
            <a:endParaRPr lang="en-US" dirty="0"/>
          </a:p>
        </p:txBody>
      </p:sp>
      <p:sp>
        <p:nvSpPr>
          <p:cNvPr id="6" name="Oval 5"/>
          <p:cNvSpPr/>
          <p:nvPr/>
        </p:nvSpPr>
        <p:spPr>
          <a:xfrm>
            <a:off x="0" y="4191000"/>
            <a:ext cx="1676400" cy="5334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6003653"/>
            <a:ext cx="7772400" cy="369332"/>
          </a:xfrm>
          <a:prstGeom prst="rect">
            <a:avLst/>
          </a:prstGeom>
          <a:noFill/>
        </p:spPr>
        <p:txBody>
          <a:bodyPr wrap="square" rtlCol="0">
            <a:spAutoFit/>
          </a:bodyPr>
          <a:lstStyle/>
          <a:p>
            <a:pPr algn="ctr"/>
            <a:r>
              <a:rPr lang="en-US" dirty="0" smtClean="0"/>
              <a:t>Click on the </a:t>
            </a:r>
            <a:r>
              <a:rPr lang="en-US" dirty="0" smtClean="0"/>
              <a:t>DISCOVERY </a:t>
            </a:r>
            <a:r>
              <a:rPr lang="en-US" dirty="0" smtClean="0"/>
              <a:t>tab to begin searching</a:t>
            </a:r>
            <a:endParaRPr lang="en-US" dirty="0"/>
          </a:p>
        </p:txBody>
      </p:sp>
    </p:spTree>
    <p:extLst>
      <p:ext uri="{BB962C8B-B14F-4D97-AF65-F5344CB8AC3E}">
        <p14:creationId xmlns:p14="http://schemas.microsoft.com/office/powerpoint/2010/main" val="113869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5562600"/>
            <a:ext cx="7772400" cy="646331"/>
          </a:xfrm>
          <a:prstGeom prst="rect">
            <a:avLst/>
          </a:prstGeom>
          <a:noFill/>
        </p:spPr>
        <p:txBody>
          <a:bodyPr wrap="square" rtlCol="0">
            <a:spAutoFit/>
          </a:bodyPr>
          <a:lstStyle/>
          <a:p>
            <a:pPr algn="ctr"/>
            <a:r>
              <a:rPr lang="en-US" dirty="0" smtClean="0"/>
              <a:t>Use the </a:t>
            </a:r>
            <a:r>
              <a:rPr lang="en-US" b="1" dirty="0" smtClean="0"/>
              <a:t>“VIEW ENTIRE COLLECTION” </a:t>
            </a:r>
            <a:r>
              <a:rPr lang="en-US" dirty="0" smtClean="0"/>
              <a:t>drop-down box if you wish to select only one campus to search </a:t>
            </a:r>
            <a:endParaRPr lang="en-US" dirty="0"/>
          </a:p>
        </p:txBody>
      </p:sp>
      <p:pic>
        <p:nvPicPr>
          <p:cNvPr id="5" name="Picture 4"/>
          <p:cNvPicPr>
            <a:picLocks noChangeAspect="1"/>
          </p:cNvPicPr>
          <p:nvPr/>
        </p:nvPicPr>
        <p:blipFill>
          <a:blip r:embed="rId3"/>
          <a:stretch>
            <a:fillRect/>
          </a:stretch>
        </p:blipFill>
        <p:spPr>
          <a:xfrm>
            <a:off x="1239325" y="914400"/>
            <a:ext cx="6665350" cy="4536141"/>
          </a:xfrm>
          <a:prstGeom prst="rect">
            <a:avLst/>
          </a:prstGeom>
        </p:spPr>
      </p:pic>
    </p:spTree>
    <p:extLst>
      <p:ext uri="{BB962C8B-B14F-4D97-AF65-F5344CB8AC3E}">
        <p14:creationId xmlns:p14="http://schemas.microsoft.com/office/powerpoint/2010/main" val="273360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5562600"/>
            <a:ext cx="7772400" cy="646331"/>
          </a:xfrm>
          <a:prstGeom prst="rect">
            <a:avLst/>
          </a:prstGeom>
          <a:noFill/>
        </p:spPr>
        <p:txBody>
          <a:bodyPr wrap="square" rtlCol="0">
            <a:spAutoFit/>
          </a:bodyPr>
          <a:lstStyle/>
          <a:p>
            <a:pPr algn="ctr"/>
            <a:r>
              <a:rPr lang="en-US" dirty="0" smtClean="0"/>
              <a:t>Use the </a:t>
            </a:r>
            <a:r>
              <a:rPr lang="en-US" b="1" dirty="0" smtClean="0"/>
              <a:t>“VIEW ENTIRE COLLECTION” </a:t>
            </a:r>
            <a:r>
              <a:rPr lang="en-US" dirty="0" smtClean="0"/>
              <a:t>drop-down box if you wish to select only one campus to search </a:t>
            </a:r>
            <a:endParaRPr lang="en-US" dirty="0"/>
          </a:p>
        </p:txBody>
      </p:sp>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Left Arrow 2"/>
          <p:cNvSpPr/>
          <p:nvPr/>
        </p:nvSpPr>
        <p:spPr>
          <a:xfrm>
            <a:off x="1295400" y="1752600"/>
            <a:ext cx="2667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295400" y="3939988"/>
            <a:ext cx="2667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38600" y="1658034"/>
            <a:ext cx="4572000" cy="830997"/>
          </a:xfrm>
          <a:prstGeom prst="rect">
            <a:avLst/>
          </a:prstGeom>
          <a:solidFill>
            <a:schemeClr val="bg1"/>
          </a:solidFill>
          <a:ln w="25400">
            <a:solidFill>
              <a:schemeClr val="accent1"/>
            </a:solidFill>
          </a:ln>
        </p:spPr>
        <p:txBody>
          <a:bodyPr wrap="square" rtlCol="0">
            <a:spAutoFit/>
          </a:bodyPr>
          <a:lstStyle/>
          <a:p>
            <a:r>
              <a:rPr lang="en-US" sz="2400" b="1" dirty="0" smtClean="0"/>
              <a:t>Electronic books to look at or download on your laptop</a:t>
            </a:r>
            <a:endParaRPr lang="en-US" sz="2400" b="1" dirty="0"/>
          </a:p>
        </p:txBody>
      </p:sp>
      <p:sp>
        <p:nvSpPr>
          <p:cNvPr id="8" name="TextBox 7"/>
          <p:cNvSpPr txBox="1"/>
          <p:nvPr/>
        </p:nvSpPr>
        <p:spPr>
          <a:xfrm>
            <a:off x="4038600" y="3753089"/>
            <a:ext cx="4572000" cy="1200329"/>
          </a:xfrm>
          <a:prstGeom prst="rect">
            <a:avLst/>
          </a:prstGeom>
          <a:solidFill>
            <a:schemeClr val="bg1"/>
          </a:solidFill>
          <a:ln w="25400">
            <a:solidFill>
              <a:schemeClr val="accent1"/>
            </a:solidFill>
          </a:ln>
        </p:spPr>
        <p:txBody>
          <a:bodyPr wrap="square" rtlCol="0">
            <a:spAutoFit/>
          </a:bodyPr>
          <a:lstStyle/>
          <a:p>
            <a:r>
              <a:rPr lang="en-US" sz="2400" b="1" dirty="0" smtClean="0"/>
              <a:t>Print books available on the shelves.  Location is the </a:t>
            </a:r>
          </a:p>
          <a:p>
            <a:r>
              <a:rPr lang="en-US" sz="2400" b="1" dirty="0" smtClean="0"/>
              <a:t>“Call number”</a:t>
            </a:r>
            <a:endParaRPr lang="en-US" sz="2400" b="1" dirty="0"/>
          </a:p>
        </p:txBody>
      </p:sp>
    </p:spTree>
    <p:extLst>
      <p:ext uri="{BB962C8B-B14F-4D97-AF65-F5344CB8AC3E}">
        <p14:creationId xmlns:p14="http://schemas.microsoft.com/office/powerpoint/2010/main" val="966566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3" name="Left Arrow 2"/>
          <p:cNvSpPr/>
          <p:nvPr/>
        </p:nvSpPr>
        <p:spPr>
          <a:xfrm>
            <a:off x="1752600" y="1978759"/>
            <a:ext cx="2667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95800" y="1848029"/>
            <a:ext cx="4572000" cy="830997"/>
          </a:xfrm>
          <a:prstGeom prst="rect">
            <a:avLst/>
          </a:prstGeom>
          <a:solidFill>
            <a:schemeClr val="bg1"/>
          </a:solidFill>
          <a:ln w="25400">
            <a:solidFill>
              <a:schemeClr val="accent1"/>
            </a:solidFill>
          </a:ln>
        </p:spPr>
        <p:txBody>
          <a:bodyPr wrap="square" rtlCol="0">
            <a:spAutoFit/>
          </a:bodyPr>
          <a:lstStyle/>
          <a:p>
            <a:r>
              <a:rPr lang="en-US" sz="2400" b="1" dirty="0" smtClean="0"/>
              <a:t>Click here to have the book sent to your location.</a:t>
            </a:r>
            <a:endParaRPr lang="en-US" sz="2400" b="1" dirty="0"/>
          </a:p>
        </p:txBody>
      </p:sp>
    </p:spTree>
    <p:extLst>
      <p:ext uri="{BB962C8B-B14F-4D97-AF65-F5344CB8AC3E}">
        <p14:creationId xmlns:p14="http://schemas.microsoft.com/office/powerpoint/2010/main" val="1963187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3" name="Left Arrow 2"/>
          <p:cNvSpPr/>
          <p:nvPr/>
        </p:nvSpPr>
        <p:spPr>
          <a:xfrm>
            <a:off x="1716741" y="2450426"/>
            <a:ext cx="2667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77870" y="1155532"/>
            <a:ext cx="4572000" cy="3046988"/>
          </a:xfrm>
          <a:prstGeom prst="rect">
            <a:avLst/>
          </a:prstGeom>
          <a:solidFill>
            <a:schemeClr val="bg1"/>
          </a:solidFill>
          <a:ln w="25400">
            <a:solidFill>
              <a:schemeClr val="accent1"/>
            </a:solidFill>
          </a:ln>
        </p:spPr>
        <p:txBody>
          <a:bodyPr wrap="square" rtlCol="0">
            <a:spAutoFit/>
          </a:bodyPr>
          <a:lstStyle/>
          <a:p>
            <a:r>
              <a:rPr lang="en-US" sz="2400" b="1" dirty="0" smtClean="0"/>
              <a:t>Good researchers will also click this red tab to get information about the citation for this resource (APA)</a:t>
            </a:r>
          </a:p>
          <a:p>
            <a:endParaRPr lang="en-US" sz="2400" b="1" dirty="0" smtClean="0"/>
          </a:p>
          <a:p>
            <a:r>
              <a:rPr lang="en-US" sz="2400" b="1" dirty="0" smtClean="0"/>
              <a:t>Keep your citation information together in one place </a:t>
            </a:r>
            <a:r>
              <a:rPr lang="en-US" sz="2400" b="1" dirty="0" smtClean="0">
                <a:sym typeface="Wingdings" panose="05000000000000000000" pitchFamily="2" charset="2"/>
              </a:rPr>
              <a:t></a:t>
            </a:r>
            <a:endParaRPr lang="en-US" sz="2400" b="1" dirty="0"/>
          </a:p>
        </p:txBody>
      </p:sp>
    </p:spTree>
    <p:extLst>
      <p:ext uri="{BB962C8B-B14F-4D97-AF65-F5344CB8AC3E}">
        <p14:creationId xmlns:p14="http://schemas.microsoft.com/office/powerpoint/2010/main" val="2436010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887164"/>
            <a:ext cx="8046246" cy="3837236"/>
          </a:xfrm>
          <a:prstGeom prst="rect">
            <a:avLst/>
          </a:prstGeom>
        </p:spPr>
      </p:pic>
      <p:sp>
        <p:nvSpPr>
          <p:cNvPr id="4" name="TextBox 3"/>
          <p:cNvSpPr txBox="1"/>
          <p:nvPr/>
        </p:nvSpPr>
        <p:spPr>
          <a:xfrm>
            <a:off x="838199" y="3428999"/>
            <a:ext cx="7467600" cy="2677656"/>
          </a:xfrm>
          <a:prstGeom prst="rect">
            <a:avLst/>
          </a:prstGeom>
          <a:solidFill>
            <a:schemeClr val="bg1"/>
          </a:solidFill>
          <a:ln w="25400">
            <a:solidFill>
              <a:schemeClr val="accent1"/>
            </a:solidFill>
          </a:ln>
        </p:spPr>
        <p:txBody>
          <a:bodyPr wrap="square" rtlCol="0">
            <a:spAutoFit/>
          </a:bodyPr>
          <a:lstStyle/>
          <a:p>
            <a:pPr algn="ctr"/>
            <a:endParaRPr lang="en-US" sz="2400" b="1" dirty="0" smtClean="0"/>
          </a:p>
          <a:p>
            <a:pPr algn="ctr"/>
            <a:endParaRPr lang="en-US" sz="2400" b="1" dirty="0" smtClean="0"/>
          </a:p>
          <a:p>
            <a:pPr algn="ctr"/>
            <a:r>
              <a:rPr lang="en-US" sz="2400" b="1" dirty="0" smtClean="0"/>
              <a:t>The citation pop-up screen from the DISCOVER part of the library catalog looks like this.</a:t>
            </a:r>
          </a:p>
          <a:p>
            <a:pPr algn="ctr"/>
            <a:endParaRPr lang="en-US" sz="2400" b="1" dirty="0"/>
          </a:p>
          <a:p>
            <a:pPr algn="ctr"/>
            <a:r>
              <a:rPr lang="en-US" sz="2400" b="1" dirty="0" smtClean="0"/>
              <a:t>Copy, check, and keep your APA citations together in one place.</a:t>
            </a:r>
            <a:endParaRPr lang="en-US" sz="2400" b="1" dirty="0"/>
          </a:p>
        </p:txBody>
      </p:sp>
      <p:pic>
        <p:nvPicPr>
          <p:cNvPr id="6" name="Picture 5"/>
          <p:cNvPicPr>
            <a:picLocks noChangeAspect="1"/>
          </p:cNvPicPr>
          <p:nvPr/>
        </p:nvPicPr>
        <p:blipFill>
          <a:blip r:embed="rId4"/>
          <a:stretch>
            <a:fillRect/>
          </a:stretch>
        </p:blipFill>
        <p:spPr>
          <a:xfrm>
            <a:off x="3276600" y="3657600"/>
            <a:ext cx="2498315" cy="447675"/>
          </a:xfrm>
          <a:prstGeom prst="rect">
            <a:avLst/>
          </a:prstGeom>
        </p:spPr>
      </p:pic>
    </p:spTree>
    <p:extLst>
      <p:ext uri="{BB962C8B-B14F-4D97-AF65-F5344CB8AC3E}">
        <p14:creationId xmlns:p14="http://schemas.microsoft.com/office/powerpoint/2010/main" val="2626474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728" y="293146"/>
            <a:ext cx="7024744" cy="1143000"/>
          </a:xfrm>
        </p:spPr>
        <p:txBody>
          <a:bodyPr>
            <a:normAutofit/>
          </a:bodyPr>
          <a:lstStyle/>
          <a:p>
            <a:pPr algn="ctr"/>
            <a:r>
              <a:rPr lang="en-US" b="1" dirty="0"/>
              <a:t>3</a:t>
            </a:r>
            <a:r>
              <a:rPr lang="en-US" dirty="0" smtClean="0"/>
              <a:t> minute exercise</a:t>
            </a:r>
            <a:endParaRPr lang="en-US" dirty="0"/>
          </a:p>
        </p:txBody>
      </p:sp>
      <p:sp>
        <p:nvSpPr>
          <p:cNvPr id="3" name="Content Placeholder 2"/>
          <p:cNvSpPr>
            <a:spLocks noGrp="1"/>
          </p:cNvSpPr>
          <p:nvPr>
            <p:ph idx="1"/>
          </p:nvPr>
        </p:nvSpPr>
        <p:spPr>
          <a:xfrm>
            <a:off x="914400" y="1826911"/>
            <a:ext cx="7391400" cy="3508977"/>
          </a:xfrm>
        </p:spPr>
        <p:txBody>
          <a:bodyPr>
            <a:normAutofit lnSpcReduction="10000"/>
          </a:bodyPr>
          <a:lstStyle/>
          <a:p>
            <a:pPr marL="68580" indent="0">
              <a:buNone/>
            </a:pPr>
            <a:r>
              <a:rPr lang="en-US" b="1" dirty="0" smtClean="0"/>
              <a:t> </a:t>
            </a:r>
            <a:r>
              <a:rPr lang="en-US" dirty="0" smtClean="0"/>
              <a:t>On your “Planning my Research Project” </a:t>
            </a:r>
            <a:r>
              <a:rPr lang="en-US" b="1" i="1" dirty="0" smtClean="0"/>
              <a:t>worksheet</a:t>
            </a:r>
            <a:r>
              <a:rPr lang="en-US" i="1" dirty="0" smtClean="0"/>
              <a:t>:</a:t>
            </a:r>
          </a:p>
          <a:p>
            <a:pPr marL="68580" indent="0">
              <a:buNone/>
            </a:pPr>
            <a:endParaRPr lang="en-US" i="1" dirty="0" smtClean="0"/>
          </a:p>
          <a:p>
            <a:pPr marL="525780" indent="-457200">
              <a:buFont typeface="+mj-lt"/>
              <a:buAutoNum type="arabicPeriod"/>
            </a:pPr>
            <a:r>
              <a:rPr lang="en-US" dirty="0" smtClean="0"/>
              <a:t>Search the library catalogue for books or eBooks on your topic</a:t>
            </a:r>
          </a:p>
          <a:p>
            <a:pPr marL="525780" indent="-457200">
              <a:buFont typeface="+mj-lt"/>
              <a:buAutoNum type="arabicPeriod"/>
            </a:pPr>
            <a:r>
              <a:rPr lang="en-US" dirty="0" smtClean="0"/>
              <a:t>Write down the </a:t>
            </a:r>
            <a:r>
              <a:rPr lang="en-US" b="1" dirty="0" smtClean="0"/>
              <a:t>author </a:t>
            </a:r>
            <a:r>
              <a:rPr lang="en-US" dirty="0" smtClean="0"/>
              <a:t>and</a:t>
            </a:r>
            <a:r>
              <a:rPr lang="en-US" b="1" dirty="0" smtClean="0"/>
              <a:t> title</a:t>
            </a:r>
          </a:p>
          <a:p>
            <a:pPr marL="525780" indent="-457200">
              <a:buFont typeface="+mj-lt"/>
              <a:buAutoNum type="arabicPeriod"/>
            </a:pPr>
            <a:r>
              <a:rPr lang="en-US" dirty="0" smtClean="0"/>
              <a:t>Write down the </a:t>
            </a:r>
            <a:r>
              <a:rPr lang="en-US" b="1" dirty="0" smtClean="0"/>
              <a:t>call </a:t>
            </a:r>
            <a:r>
              <a:rPr lang="en-US" b="1" dirty="0"/>
              <a:t>n</a:t>
            </a:r>
            <a:r>
              <a:rPr lang="en-US" b="1" dirty="0" smtClean="0"/>
              <a:t>umber</a:t>
            </a:r>
          </a:p>
          <a:p>
            <a:pPr marL="525780" indent="-457200">
              <a:buFont typeface="+mj-lt"/>
              <a:buAutoNum type="arabicPeriod"/>
            </a:pPr>
            <a:r>
              <a:rPr lang="en-US" dirty="0" smtClean="0"/>
              <a:t>Write down the </a:t>
            </a:r>
            <a:r>
              <a:rPr lang="en-US" b="1" dirty="0" smtClean="0"/>
              <a:t>status </a:t>
            </a:r>
          </a:p>
          <a:p>
            <a:pPr marL="68580" indent="0">
              <a:buNone/>
            </a:pPr>
            <a:r>
              <a:rPr lang="en-US" dirty="0" smtClean="0"/>
              <a:t>	(is it available today?)</a:t>
            </a:r>
          </a:p>
          <a:p>
            <a:pPr marL="68580" indent="0">
              <a:buNone/>
            </a:pPr>
            <a:endParaRPr lang="en-US" dirty="0" smtClean="0"/>
          </a:p>
          <a:p>
            <a:endParaRPr lang="en-US" dirty="0"/>
          </a:p>
          <a:p>
            <a:pPr marL="68580" indent="0">
              <a:buNone/>
            </a:pPr>
            <a:endParaRPr lang="en-US" dirty="0" smtClean="0"/>
          </a:p>
          <a:p>
            <a:pPr marL="68580" indent="0">
              <a:buNone/>
            </a:pPr>
            <a:endParaRPr lang="en-US" dirty="0"/>
          </a:p>
          <a:p>
            <a:pPr marL="68580" indent="0">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7200"/>
            <a:ext cx="115214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8100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52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728" y="293146"/>
            <a:ext cx="7024744" cy="1143000"/>
          </a:xfrm>
        </p:spPr>
        <p:txBody>
          <a:bodyPr>
            <a:normAutofit/>
          </a:bodyPr>
          <a:lstStyle/>
          <a:p>
            <a:r>
              <a:rPr lang="en-US" b="1" dirty="0"/>
              <a:t>3</a:t>
            </a:r>
            <a:r>
              <a:rPr lang="en-US" dirty="0" smtClean="0"/>
              <a:t> minute exercise</a:t>
            </a:r>
            <a:endParaRPr lang="en-US" dirty="0"/>
          </a:p>
        </p:txBody>
      </p:sp>
      <p:sp>
        <p:nvSpPr>
          <p:cNvPr id="3" name="Content Placeholder 2"/>
          <p:cNvSpPr>
            <a:spLocks noGrp="1"/>
          </p:cNvSpPr>
          <p:nvPr>
            <p:ph idx="1"/>
          </p:nvPr>
        </p:nvSpPr>
        <p:spPr>
          <a:xfrm>
            <a:off x="914400" y="1899574"/>
            <a:ext cx="7391400" cy="4345289"/>
          </a:xfrm>
        </p:spPr>
        <p:txBody>
          <a:bodyPr>
            <a:normAutofit lnSpcReduction="10000"/>
          </a:bodyPr>
          <a:lstStyle/>
          <a:p>
            <a:pPr marL="68580" indent="0">
              <a:buNone/>
            </a:pPr>
            <a:r>
              <a:rPr lang="en-US" dirty="0" smtClean="0"/>
              <a:t>On your </a:t>
            </a:r>
            <a:r>
              <a:rPr lang="en-US" b="1" i="1" dirty="0"/>
              <a:t>worksheet</a:t>
            </a:r>
            <a:r>
              <a:rPr lang="en-US" i="1" dirty="0"/>
              <a:t>:</a:t>
            </a:r>
            <a:endParaRPr lang="en-US" dirty="0" smtClean="0"/>
          </a:p>
          <a:p>
            <a:pPr marL="68580" indent="0">
              <a:buNone/>
            </a:pPr>
            <a:r>
              <a:rPr lang="en-US" dirty="0" smtClean="0"/>
              <a:t>“Planning my Research Project”</a:t>
            </a:r>
            <a:endParaRPr lang="en-US" i="1" dirty="0" smtClean="0"/>
          </a:p>
          <a:p>
            <a:pPr marL="68580" indent="0">
              <a:buNone/>
            </a:pPr>
            <a:endParaRPr lang="en-US" i="1" dirty="0" smtClean="0"/>
          </a:p>
          <a:p>
            <a:pPr marL="68580" indent="0">
              <a:buNone/>
            </a:pPr>
            <a:r>
              <a:rPr lang="en-US" dirty="0" smtClean="0"/>
              <a:t>When you have found a book or eBook which looks useful for your assignment, click on the “Cite this book” tab to copy the APA citation:</a:t>
            </a:r>
          </a:p>
          <a:p>
            <a:pPr marL="68580" indent="0">
              <a:buNone/>
            </a:pPr>
            <a:endParaRPr lang="en-US" dirty="0" smtClean="0"/>
          </a:p>
          <a:p>
            <a:pPr marL="68580" indent="0">
              <a:buNone/>
            </a:pPr>
            <a:r>
              <a:rPr lang="en-US" dirty="0" smtClean="0"/>
              <a:t>			KEEP your citations together!</a:t>
            </a:r>
          </a:p>
          <a:p>
            <a:pPr marL="68580" indent="0">
              <a:buNone/>
            </a:pPr>
            <a:endParaRPr lang="en-US" dirty="0" smtClean="0"/>
          </a:p>
          <a:p>
            <a:pPr lvl="8"/>
            <a:r>
              <a:rPr lang="en-US" dirty="0" smtClean="0"/>
              <a:t>             </a:t>
            </a:r>
            <a:r>
              <a:rPr lang="en-US" sz="2400" dirty="0" smtClean="0"/>
              <a:t>Can you request a book from</a:t>
            </a:r>
          </a:p>
          <a:p>
            <a:pPr marL="1892808" lvl="8" indent="0">
              <a:buNone/>
            </a:pPr>
            <a:r>
              <a:rPr lang="en-US" sz="2400" dirty="0"/>
              <a:t>	</a:t>
            </a:r>
            <a:r>
              <a:rPr lang="en-US" sz="2400" dirty="0" smtClean="0"/>
              <a:t>another library if you want it?</a:t>
            </a:r>
            <a:endParaRPr lang="en-US" sz="2400" dirty="0"/>
          </a:p>
          <a:p>
            <a:pPr marL="68580" indent="0">
              <a:buNone/>
            </a:pPr>
            <a:endParaRPr lang="en-US" dirty="0" smtClean="0"/>
          </a:p>
          <a:p>
            <a:pPr marL="68580" indent="0">
              <a:buNone/>
            </a:pPr>
            <a:endParaRPr lang="en-US" dirty="0"/>
          </a:p>
          <a:p>
            <a:pPr marL="68580" indent="0">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941" y="761056"/>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stretch>
            <a:fillRect/>
          </a:stretch>
        </p:blipFill>
        <p:spPr>
          <a:xfrm>
            <a:off x="1097728" y="4419600"/>
            <a:ext cx="2483672" cy="685800"/>
          </a:xfrm>
          <a:prstGeom prst="rect">
            <a:avLst/>
          </a:prstGeom>
        </p:spPr>
      </p:pic>
      <p:pic>
        <p:nvPicPr>
          <p:cNvPr id="4" name="Picture 3"/>
          <p:cNvPicPr>
            <a:picLocks noChangeAspect="1"/>
          </p:cNvPicPr>
          <p:nvPr/>
        </p:nvPicPr>
        <p:blipFill>
          <a:blip r:embed="rId5"/>
          <a:stretch>
            <a:fillRect/>
          </a:stretch>
        </p:blipFill>
        <p:spPr>
          <a:xfrm>
            <a:off x="1097728" y="5413090"/>
            <a:ext cx="2483672" cy="682910"/>
          </a:xfrm>
          <a:prstGeom prst="rect">
            <a:avLst/>
          </a:prstGeom>
        </p:spPr>
      </p:pic>
    </p:spTree>
    <p:extLst>
      <p:ext uri="{BB962C8B-B14F-4D97-AF65-F5344CB8AC3E}">
        <p14:creationId xmlns:p14="http://schemas.microsoft.com/office/powerpoint/2010/main" val="179532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is Research?</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9" y="2286000"/>
            <a:ext cx="35528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8965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Britannica Online</a:t>
            </a:r>
            <a:endParaRPr lang="en-US" dirty="0"/>
          </a:p>
        </p:txBody>
      </p:sp>
      <p:sp>
        <p:nvSpPr>
          <p:cNvPr id="3" name="Content Placeholder 2"/>
          <p:cNvSpPr>
            <a:spLocks noGrp="1"/>
          </p:cNvSpPr>
          <p:nvPr>
            <p:ph idx="1"/>
          </p:nvPr>
        </p:nvSpPr>
        <p:spPr/>
        <p:txBody>
          <a:bodyPr/>
          <a:lstStyle/>
          <a:p>
            <a:r>
              <a:rPr lang="en-US" dirty="0" smtClean="0"/>
              <a:t>1. Careful study and investigation for the purpose  of </a:t>
            </a:r>
            <a:r>
              <a:rPr lang="en-US" u="sng" dirty="0" smtClean="0"/>
              <a:t>discovering</a:t>
            </a:r>
            <a:r>
              <a:rPr lang="en-US" dirty="0" smtClean="0"/>
              <a:t> and </a:t>
            </a:r>
            <a:r>
              <a:rPr lang="en-US" u="sng" dirty="0" smtClean="0"/>
              <a:t>explaining</a:t>
            </a:r>
            <a:r>
              <a:rPr lang="en-US" dirty="0" smtClean="0"/>
              <a:t> new knowledge.</a:t>
            </a:r>
          </a:p>
          <a:p>
            <a:endParaRPr lang="en-US" dirty="0"/>
          </a:p>
          <a:p>
            <a:r>
              <a:rPr lang="en-US" dirty="0" smtClean="0"/>
              <a:t>2.The collecting of </a:t>
            </a:r>
            <a:r>
              <a:rPr lang="en-US" u="sng" dirty="0" smtClean="0"/>
              <a:t>information</a:t>
            </a:r>
            <a:r>
              <a:rPr lang="en-US" dirty="0" smtClean="0"/>
              <a:t> about a subject</a:t>
            </a:r>
            <a:endParaRPr lang="en-US" dirty="0"/>
          </a:p>
        </p:txBody>
      </p:sp>
      <p:sp>
        <p:nvSpPr>
          <p:cNvPr id="4" name="Left Arrow 3"/>
          <p:cNvSpPr/>
          <p:nvPr/>
        </p:nvSpPr>
        <p:spPr>
          <a:xfrm>
            <a:off x="7543800" y="4038600"/>
            <a:ext cx="68580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13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2024"/>
            <a:ext cx="9144000" cy="6900024"/>
          </a:xfrm>
        </p:spPr>
      </p:pic>
    </p:spTree>
    <p:extLst>
      <p:ext uri="{BB962C8B-B14F-4D97-AF65-F5344CB8AC3E}">
        <p14:creationId xmlns:p14="http://schemas.microsoft.com/office/powerpoint/2010/main" val="411486764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Beginning Research</a:t>
            </a:r>
            <a:endParaRPr lang="en-US" dirty="0"/>
          </a:p>
        </p:txBody>
      </p:sp>
      <p:sp>
        <p:nvSpPr>
          <p:cNvPr id="3" name="Content Placeholder 2"/>
          <p:cNvSpPr>
            <a:spLocks noGrp="1"/>
          </p:cNvSpPr>
          <p:nvPr>
            <p:ph idx="1"/>
          </p:nvPr>
        </p:nvSpPr>
        <p:spPr/>
        <p:txBody>
          <a:bodyPr/>
          <a:lstStyle/>
          <a:p>
            <a:endParaRPr lang="en-US" dirty="0" smtClean="0"/>
          </a:p>
          <a:p>
            <a:pPr marL="68580" indent="0">
              <a:buNone/>
            </a:pPr>
            <a:r>
              <a:rPr lang="en-US" dirty="0"/>
              <a:t>People often feel anxious at the start.</a:t>
            </a:r>
          </a:p>
          <a:p>
            <a:pPr marL="68580" indent="0">
              <a:buNone/>
            </a:pPr>
            <a:r>
              <a:rPr lang="en-US" dirty="0"/>
              <a:t>	… and this is </a:t>
            </a:r>
            <a:r>
              <a:rPr lang="en-US" b="1" dirty="0"/>
              <a:t>normal</a:t>
            </a:r>
            <a:r>
              <a:rPr lang="en-US" dirty="0"/>
              <a:t>.</a:t>
            </a:r>
          </a:p>
          <a:p>
            <a:pPr marL="68580" indent="0">
              <a:buNone/>
            </a:pPr>
            <a:endParaRPr lang="en-US" dirty="0" smtClean="0"/>
          </a:p>
          <a:p>
            <a:pPr marL="68580" indent="0">
              <a:buNone/>
            </a:pPr>
            <a:r>
              <a:rPr lang="en-US" dirty="0" smtClean="0"/>
              <a:t>You will go through </a:t>
            </a:r>
            <a:r>
              <a:rPr lang="en-US" b="1" dirty="0" smtClean="0"/>
              <a:t>many</a:t>
            </a:r>
            <a:r>
              <a:rPr lang="en-US" dirty="0" smtClean="0"/>
              <a:t> emotions …</a:t>
            </a:r>
          </a:p>
          <a:p>
            <a:pPr marL="68580" indent="0">
              <a:buNone/>
            </a:pPr>
            <a:endParaRPr lang="en-US" dirty="0"/>
          </a:p>
          <a:p>
            <a:pPr marL="68580" indent="0">
              <a:buNone/>
            </a:pPr>
            <a:r>
              <a:rPr lang="en-US" dirty="0" smtClean="0"/>
              <a:t>			</a:t>
            </a:r>
            <a:r>
              <a:rPr lang="en-US" b="1" dirty="0" smtClean="0">
                <a:solidFill>
                  <a:schemeClr val="bg2">
                    <a:lumMod val="50000"/>
                  </a:schemeClr>
                </a:solidFill>
              </a:rPr>
              <a:t>The key is to PLAN!</a:t>
            </a:r>
          </a:p>
        </p:txBody>
      </p:sp>
    </p:spTree>
    <p:extLst>
      <p:ext uri="{BB962C8B-B14F-4D97-AF65-F5344CB8AC3E}">
        <p14:creationId xmlns:p14="http://schemas.microsoft.com/office/powerpoint/2010/main" val="23407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Research</a:t>
            </a:r>
            <a:endParaRPr lang="en-US" dirty="0"/>
          </a:p>
        </p:txBody>
      </p:sp>
      <p:sp>
        <p:nvSpPr>
          <p:cNvPr id="3" name="Content Placeholder 2"/>
          <p:cNvSpPr>
            <a:spLocks noGrp="1"/>
          </p:cNvSpPr>
          <p:nvPr>
            <p:ph idx="1"/>
          </p:nvPr>
        </p:nvSpPr>
        <p:spPr>
          <a:xfrm>
            <a:off x="2601108" y="2286000"/>
            <a:ext cx="3909508" cy="3508977"/>
          </a:xfrm>
        </p:spPr>
        <p:txBody>
          <a:bodyPr/>
          <a:lstStyle/>
          <a:p>
            <a:endParaRPr lang="en-US" dirty="0" smtClean="0"/>
          </a:p>
          <a:p>
            <a:r>
              <a:rPr lang="en-US" dirty="0" smtClean="0"/>
              <a:t>Key is to </a:t>
            </a:r>
            <a:r>
              <a:rPr lang="en-US" b="1" dirty="0" smtClean="0"/>
              <a:t>PLAN</a:t>
            </a:r>
          </a:p>
          <a:p>
            <a:pPr marL="68580" indent="0">
              <a:buNone/>
            </a:pPr>
            <a:endParaRPr lang="en-US" b="1" dirty="0" smtClean="0"/>
          </a:p>
          <a:p>
            <a:r>
              <a:rPr lang="en-US" dirty="0" smtClean="0"/>
              <a:t>Give yourself </a:t>
            </a:r>
            <a:r>
              <a:rPr lang="en-US" b="1" dirty="0" smtClean="0"/>
              <a:t>TIME</a:t>
            </a:r>
          </a:p>
          <a:p>
            <a:pPr marL="68580" indent="0">
              <a:buNone/>
            </a:pPr>
            <a:endParaRPr lang="en-US" b="1" dirty="0" smtClean="0"/>
          </a:p>
          <a:p>
            <a:r>
              <a:rPr lang="en-US" dirty="0" smtClean="0"/>
              <a:t>Be </a:t>
            </a:r>
            <a:r>
              <a:rPr lang="en-US" b="1" dirty="0" smtClean="0"/>
              <a:t>PATIENT</a:t>
            </a:r>
            <a:endParaRPr lang="en-US" b="1" dirty="0"/>
          </a:p>
        </p:txBody>
      </p:sp>
    </p:spTree>
    <p:extLst>
      <p:ext uri="{BB962C8B-B14F-4D97-AF65-F5344CB8AC3E}">
        <p14:creationId xmlns:p14="http://schemas.microsoft.com/office/powerpoint/2010/main" val="67828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Rule of thirds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8695" y="3182098"/>
            <a:ext cx="1365622" cy="179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1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53213FC937B054092C5BDB40A88DDD9" ma:contentTypeVersion="0" ma:contentTypeDescription="Create a new document." ma:contentTypeScope="" ma:versionID="5c4d10541c13cccbcadc3f0f8f01623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0C75A-454C-41CA-A09C-F4FC1FCDC24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01B0468-99A0-4901-8529-A565A6F14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EAD6B0D-B897-48CC-96D8-2289A5C27C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Template>
  <TotalTime>1998</TotalTime>
  <Words>2600</Words>
  <Application>Microsoft Office PowerPoint</Application>
  <PresentationFormat>On-screen Show (4:3)</PresentationFormat>
  <Paragraphs>307</Paragraphs>
  <Slides>37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Tahoma</vt:lpstr>
      <vt:lpstr>Wingdings</vt:lpstr>
      <vt:lpstr>Wingdings 2</vt:lpstr>
      <vt:lpstr>Austin</vt:lpstr>
      <vt:lpstr>Starting your Research</vt:lpstr>
      <vt:lpstr>PowerPoint Presentation</vt:lpstr>
      <vt:lpstr>Let’s look at …</vt:lpstr>
      <vt:lpstr>What is Research?</vt:lpstr>
      <vt:lpstr>Britannica Online</vt:lpstr>
      <vt:lpstr>PowerPoint Presentation</vt:lpstr>
      <vt:lpstr>Beginning Research</vt:lpstr>
      <vt:lpstr>Beginning Research</vt:lpstr>
      <vt:lpstr> Rule of thirds</vt:lpstr>
      <vt:lpstr>  Planning</vt:lpstr>
      <vt:lpstr>Before you start</vt:lpstr>
      <vt:lpstr>Background reading</vt:lpstr>
      <vt:lpstr>PowerPoint Presentation</vt:lpstr>
      <vt:lpstr>Review the Big6 Research Process on iFOOZ</vt:lpstr>
      <vt:lpstr>     The Big6 : steps 1-3</vt:lpstr>
      <vt:lpstr>Step 1. Know exactly what you are asked to do  3 minute individual exercise</vt:lpstr>
      <vt:lpstr> (كلمات البحث)</vt:lpstr>
      <vt:lpstr>Keywords &amp; Phrases</vt:lpstr>
      <vt:lpstr>PowerPoint Presentation</vt:lpstr>
      <vt:lpstr>3 minute Group exercise</vt:lpstr>
      <vt:lpstr>PowerPoint Presentation</vt:lpstr>
      <vt:lpstr>3 minute individual exercise</vt:lpstr>
      <vt:lpstr>Step 2. Where might I find the information?</vt:lpstr>
      <vt:lpstr>Types of resources</vt:lpstr>
      <vt:lpstr>3 minute individual exercise</vt:lpstr>
      <vt:lpstr>Step 3: Find the information</vt:lpstr>
      <vt:lpstr>Step 3 </vt:lpstr>
      <vt:lpstr>What’s a catalog?      فهرس </vt:lpstr>
      <vt:lpstr>HCT Libraries http://libraries.hct.ac.ae</vt:lpstr>
      <vt:lpstr>The Catalogue</vt:lpstr>
      <vt:lpstr>PowerPoint Presentation</vt:lpstr>
      <vt:lpstr>PowerPoint Presentation</vt:lpstr>
      <vt:lpstr>PowerPoint Presentation</vt:lpstr>
      <vt:lpstr>PowerPoint Presentation</vt:lpstr>
      <vt:lpstr>PowerPoint Presentation</vt:lpstr>
      <vt:lpstr>3 minute exercise</vt:lpstr>
      <vt:lpstr>3 minute exercise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Dr. Janet Martin</cp:lastModifiedBy>
  <cp:revision>215</cp:revision>
  <cp:lastPrinted>2015-07-06T09:20:36Z</cp:lastPrinted>
  <dcterms:created xsi:type="dcterms:W3CDTF">2013-03-10T05:29:23Z</dcterms:created>
  <dcterms:modified xsi:type="dcterms:W3CDTF">2015-08-23T05:58:19Z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0x010100553213FC937B054092C5BDB40A88DDD9</vt:lpwstr>
  </property>
</Properties>
</file>