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
  </p:notesMasterIdLst>
  <p:sldIdLst>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5" r:id="rId19"/>
    <p:sldId id="434" r:id="rId2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50" autoAdjust="0"/>
  </p:normalViewPr>
  <p:slideViewPr>
    <p:cSldViewPr>
      <p:cViewPr varScale="1">
        <p:scale>
          <a:sx n="34" d="100"/>
          <a:sy n="34" d="100"/>
        </p:scale>
        <p:origin x="100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3CD924D-61EA-48A9-ADAB-5F259A230A90}" type="datetimeFigureOut">
              <a:rPr lang="en-US" smtClean="0"/>
              <a:t>9/27/2015</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1FE8537-8CAF-4565-8C7A-D59DC31322BE}" type="slidenum">
              <a:rPr lang="en-US" smtClean="0"/>
              <a:t>‹#›</a:t>
            </a:fld>
            <a:endParaRPr lang="en-US"/>
          </a:p>
        </p:txBody>
      </p:sp>
    </p:spTree>
    <p:extLst>
      <p:ext uri="{BB962C8B-B14F-4D97-AF65-F5344CB8AC3E}">
        <p14:creationId xmlns:p14="http://schemas.microsoft.com/office/powerpoint/2010/main" val="30954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lesson, we will introduce students to The Library CATALOGUE and how</a:t>
            </a:r>
            <a:r>
              <a:rPr lang="en-US" baseline="0" dirty="0" smtClean="0"/>
              <a:t> to search efficiently and effectively.</a:t>
            </a:r>
            <a:endParaRPr lang="en-US" dirty="0" smtClean="0"/>
          </a:p>
          <a:p>
            <a:r>
              <a:rPr lang="en-US" dirty="0" smtClean="0"/>
              <a:t>See also </a:t>
            </a:r>
            <a:r>
              <a:rPr lang="en-US" b="1" dirty="0" smtClean="0"/>
              <a:t>#T13</a:t>
            </a:r>
            <a:r>
              <a:rPr lang="en-US" b="1" baseline="0" dirty="0" smtClean="0"/>
              <a:t> </a:t>
            </a:r>
            <a:r>
              <a:rPr lang="en-US" b="1" i="1" baseline="0" dirty="0" smtClean="0"/>
              <a:t>Starting your research PPT</a:t>
            </a:r>
            <a:r>
              <a:rPr lang="en-US" baseline="0" dirty="0" smtClean="0"/>
              <a:t>, which includes an introduction to the research process and library resources such as the catalog, but doesn’t go into any detail about how to develop effective search strategies using the catalog.</a:t>
            </a:r>
            <a:endParaRPr lang="en-US" dirty="0" smtClean="0"/>
          </a:p>
          <a:p>
            <a:endParaRPr lang="en-US" baseline="0" dirty="0" smtClean="0">
              <a:sym typeface="Wingdings" panose="05000000000000000000" pitchFamily="2" charset="2"/>
            </a:endParaRPr>
          </a:p>
          <a:p>
            <a:r>
              <a:rPr lang="en-US" b="1" baseline="0" dirty="0" smtClean="0">
                <a:sym typeface="Wingdings" panose="05000000000000000000" pitchFamily="2" charset="2"/>
              </a:rPr>
              <a:t>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Details on using “call numbers” in </a:t>
            </a:r>
            <a:r>
              <a:rPr lang="en-US" b="1" baseline="0" dirty="0" smtClean="0"/>
              <a:t>Finding Library Books on the Shelf PPT </a:t>
            </a:r>
            <a:r>
              <a:rPr lang="en-US" baseline="0" dirty="0" smtClean="0"/>
              <a:t>#T57 (http://blogs.hct.ac.ae/student-research/documents/t57/) and </a:t>
            </a:r>
            <a:r>
              <a:rPr lang="en-US" b="1" baseline="0" dirty="0" smtClean="0"/>
              <a:t>Putting Call numbers into the right order ACTIVITY</a:t>
            </a:r>
            <a:r>
              <a:rPr lang="en-US" baseline="0" dirty="0" smtClean="0"/>
              <a:t> #T58 (http://blogs.hct.ac.ae/student-research/documents/t58/)</a:t>
            </a:r>
            <a:endParaRPr lang="en-US" b="1"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details on using eBooks, refer to </a:t>
            </a:r>
            <a:r>
              <a:rPr lang="en-US" b="1" baseline="0" dirty="0" smtClean="0"/>
              <a:t>Electronic Books in HCT PPT </a:t>
            </a:r>
            <a:r>
              <a:rPr lang="en-US" baseline="0" dirty="0" smtClean="0"/>
              <a:t>#T54 (http://blogs.hct.ac.ae/student-research/documents/t54/)</a:t>
            </a:r>
          </a:p>
          <a:p>
            <a:endParaRPr lang="en-US" b="1"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F946839-314C-4E56-B4D7-221F2FA4805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0213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HCT currently subscribes</a:t>
            </a:r>
            <a:r>
              <a:rPr lang="en-US" baseline="0" dirty="0" smtClean="0"/>
              <a:t> to 13 Electronic Book (eBook) publishers, giving access to thousands of electronic books on and off campus.  Each publisher works a little differently however, with different availability to be able to copy and paste, or to print pages.</a:t>
            </a:r>
          </a:p>
          <a:p>
            <a:r>
              <a:rPr lang="en-US" baseline="0" dirty="0" smtClean="0"/>
              <a:t>For use on laptops, eBooks usually require the download and installation of </a:t>
            </a:r>
            <a:r>
              <a:rPr lang="en-US" b="1" baseline="0" dirty="0" smtClean="0"/>
              <a:t>ADOBE DIGITAL EDITIONS</a:t>
            </a:r>
            <a:r>
              <a:rPr lang="en-US" baseline="0" dirty="0" smtClean="0"/>
              <a:t> software to be able to download and read the eBook.</a:t>
            </a:r>
          </a:p>
          <a:p>
            <a:r>
              <a:rPr lang="en-US" baseline="0" dirty="0" smtClean="0"/>
              <a:t>For details on using eBooks, refer to </a:t>
            </a:r>
            <a:r>
              <a:rPr lang="en-US" b="1" baseline="0" dirty="0" smtClean="0"/>
              <a:t>Electronic Books in HCT PPT </a:t>
            </a:r>
            <a:r>
              <a:rPr lang="en-US" baseline="0" dirty="0" smtClean="0"/>
              <a:t>#T54 (http://blogs.hct.ac.ae/student-research/documents/t54/)</a:t>
            </a:r>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10</a:t>
            </a:fld>
            <a:endParaRPr lang="en-US"/>
          </a:p>
        </p:txBody>
      </p:sp>
    </p:spTree>
    <p:extLst>
      <p:ext uri="{BB962C8B-B14F-4D97-AF65-F5344CB8AC3E}">
        <p14:creationId xmlns:p14="http://schemas.microsoft.com/office/powerpoint/2010/main" val="193122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normal results list – print books and </a:t>
            </a:r>
            <a:r>
              <a:rPr lang="en-US" dirty="0" err="1" smtClean="0"/>
              <a:t>ebooks</a:t>
            </a:r>
            <a:r>
              <a:rPr lang="en-US" dirty="0" smtClean="0"/>
              <a:t> on the left column; all electronic</a:t>
            </a:r>
            <a:r>
              <a:rPr lang="en-US" baseline="0" dirty="0" smtClean="0"/>
              <a:t> resources on the right column.</a:t>
            </a:r>
          </a:p>
          <a:p>
            <a:endParaRPr lang="en-US" baseline="0" dirty="0" smtClean="0"/>
          </a:p>
          <a:p>
            <a:r>
              <a:rPr lang="en-US" dirty="0" smtClean="0"/>
              <a:t>Click on to “See more Electronic Resource material” to</a:t>
            </a:r>
            <a:r>
              <a:rPr lang="en-US" baseline="0" dirty="0" smtClean="0"/>
              <a:t> get rid of the left hand list </a:t>
            </a:r>
            <a:r>
              <a:rPr lang="en-US" baseline="0" dirty="0" smtClean="0">
                <a:sym typeface="Wingdings" panose="05000000000000000000" pitchFamily="2" charset="2"/>
              </a:rPr>
              <a:t>  Now you have only the list of journal and newspaper articles </a:t>
            </a:r>
            <a:r>
              <a:rPr lang="en-US" baseline="0" dirty="0" err="1" smtClean="0">
                <a:sym typeface="Wingdings" panose="05000000000000000000" pitchFamily="2" charset="2"/>
              </a:rPr>
              <a:t>etc</a:t>
            </a:r>
            <a:r>
              <a:rPr lang="en-US" baseline="0" dirty="0" smtClean="0">
                <a:sym typeface="Wingdings" panose="05000000000000000000" pitchFamily="2" charset="2"/>
              </a:rPr>
              <a:t> in electronic format.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11</a:t>
            </a:fld>
            <a:endParaRPr lang="en-US"/>
          </a:p>
        </p:txBody>
      </p:sp>
    </p:spTree>
    <p:extLst>
      <p:ext uri="{BB962C8B-B14F-4D97-AF65-F5344CB8AC3E}">
        <p14:creationId xmlns:p14="http://schemas.microsoft.com/office/powerpoint/2010/main" val="165442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a:t>
            </a:r>
            <a:r>
              <a:rPr lang="en-US" baseline="0" dirty="0" smtClean="0"/>
              <a:t> resources were on the right column of your results list.</a:t>
            </a:r>
          </a:p>
          <a:p>
            <a:endParaRPr lang="en-US" baseline="0" dirty="0" smtClean="0"/>
          </a:p>
          <a:p>
            <a:r>
              <a:rPr lang="en-US" dirty="0" smtClean="0"/>
              <a:t>Click on to “See more Electronic Resource material” to</a:t>
            </a:r>
            <a:r>
              <a:rPr lang="en-US" baseline="0" dirty="0" smtClean="0"/>
              <a:t> get rid of the left hand list </a:t>
            </a:r>
            <a:r>
              <a:rPr lang="en-US" baseline="0" dirty="0" smtClean="0">
                <a:sym typeface="Wingdings" panose="05000000000000000000" pitchFamily="2" charset="2"/>
              </a:rPr>
              <a:t>  Now you have only the list of journal and newspaper articles </a:t>
            </a:r>
            <a:r>
              <a:rPr lang="en-US" baseline="0" dirty="0" err="1" smtClean="0">
                <a:sym typeface="Wingdings" panose="05000000000000000000" pitchFamily="2" charset="2"/>
              </a:rPr>
              <a:t>etc</a:t>
            </a:r>
            <a:r>
              <a:rPr lang="en-US" baseline="0" dirty="0" smtClean="0">
                <a:sym typeface="Wingdings" panose="05000000000000000000" pitchFamily="2" charset="2"/>
              </a:rPr>
              <a:t> in electronic format.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12</a:t>
            </a:fld>
            <a:endParaRPr lang="en-US"/>
          </a:p>
        </p:txBody>
      </p:sp>
    </p:spTree>
    <p:extLst>
      <p:ext uri="{BB962C8B-B14F-4D97-AF65-F5344CB8AC3E}">
        <p14:creationId xmlns:p14="http://schemas.microsoft.com/office/powerpoint/2010/main" val="180363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all results will be</a:t>
            </a:r>
            <a:r>
              <a:rPr lang="en-US" baseline="0" dirty="0" smtClean="0"/>
              <a:t> about “small business”  and will not include the business of small pygmies in Africa, or other options you might retrieve using these two words separately!</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13</a:t>
            </a:fld>
            <a:endParaRPr lang="en-US"/>
          </a:p>
        </p:txBody>
      </p:sp>
    </p:spTree>
    <p:extLst>
      <p:ext uri="{BB962C8B-B14F-4D97-AF65-F5344CB8AC3E}">
        <p14:creationId xmlns:p14="http://schemas.microsoft.com/office/powerpoint/2010/main" val="17637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trying to find ALL of the publications about the UAE, but the author may have written “United Arab Emirates” instead of UAE, and you might miss these.  </a:t>
            </a:r>
          </a:p>
          <a:p>
            <a:r>
              <a:rPr lang="en-US" b="1" dirty="0" smtClean="0"/>
              <a:t>OR means MORE </a:t>
            </a:r>
            <a:r>
              <a:rPr lang="en-US" dirty="0" smtClean="0"/>
              <a:t>– you are ok to find this OR that.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14</a:t>
            </a:fld>
            <a:endParaRPr lang="en-US"/>
          </a:p>
        </p:txBody>
      </p:sp>
    </p:spTree>
    <p:extLst>
      <p:ext uri="{BB962C8B-B14F-4D97-AF65-F5344CB8AC3E}">
        <p14:creationId xmlns:p14="http://schemas.microsoft.com/office/powerpoint/2010/main" val="325878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found a resource which is good</a:t>
            </a:r>
            <a:r>
              <a:rPr lang="en-US" baseline="0" dirty="0" smtClean="0"/>
              <a:t> for the information you need, </a:t>
            </a:r>
          </a:p>
          <a:p>
            <a:r>
              <a:rPr lang="en-US" baseline="0" dirty="0" smtClean="0"/>
              <a:t>click onto the </a:t>
            </a:r>
            <a:r>
              <a:rPr lang="en-US" b="1" baseline="0" dirty="0" smtClean="0"/>
              <a:t>SUBJECT HEADINGS</a:t>
            </a:r>
            <a:r>
              <a:rPr lang="en-US" baseline="0" dirty="0" smtClean="0"/>
              <a:t> to see other resources on the same topic, </a:t>
            </a:r>
          </a:p>
          <a:p>
            <a:r>
              <a:rPr lang="en-US" baseline="0" dirty="0" smtClean="0"/>
              <a:t>or the </a:t>
            </a:r>
            <a:r>
              <a:rPr lang="en-US" b="1" baseline="0" dirty="0" smtClean="0"/>
              <a:t>SIMILAR</a:t>
            </a:r>
            <a:r>
              <a:rPr lang="en-US" baseline="0" dirty="0" smtClean="0"/>
              <a:t> tab to look at other similar recommendations.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15</a:t>
            </a:fld>
            <a:endParaRPr lang="en-US"/>
          </a:p>
        </p:txBody>
      </p:sp>
    </p:spTree>
    <p:extLst>
      <p:ext uri="{BB962C8B-B14F-4D97-AF65-F5344CB8AC3E}">
        <p14:creationId xmlns:p14="http://schemas.microsoft.com/office/powerpoint/2010/main" val="221280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“Advanced Search” option will give you lots</a:t>
            </a:r>
            <a:r>
              <a:rPr lang="en-US" baseline="0" dirty="0" smtClean="0"/>
              <a:t> of ways to NARROW your search, and end up with more relevant information results.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16</a:t>
            </a:fld>
            <a:endParaRPr lang="en-US"/>
          </a:p>
        </p:txBody>
      </p:sp>
    </p:spTree>
    <p:extLst>
      <p:ext uri="{BB962C8B-B14F-4D97-AF65-F5344CB8AC3E}">
        <p14:creationId xmlns:p14="http://schemas.microsoft.com/office/powerpoint/2010/main" val="16348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a CATALOGUE?</a:t>
            </a:r>
          </a:p>
          <a:p>
            <a:r>
              <a:rPr lang="en-US" dirty="0" smtClean="0"/>
              <a:t>What</a:t>
            </a:r>
            <a:r>
              <a:rPr lang="en-US" baseline="0" dirty="0" smtClean="0"/>
              <a:t> can you find in a library catalogue?  </a:t>
            </a:r>
            <a:r>
              <a:rPr lang="en-US" baseline="0" dirty="0" err="1" smtClean="0"/>
              <a:t>Books?Y</a:t>
            </a:r>
            <a:r>
              <a:rPr lang="en-US" baseline="0" dirty="0" smtClean="0"/>
              <a:t> Journal </a:t>
            </a:r>
            <a:r>
              <a:rPr lang="en-US" baseline="0" dirty="0" err="1" smtClean="0"/>
              <a:t>articles?Y</a:t>
            </a:r>
            <a:r>
              <a:rPr lang="en-US" baseline="0" dirty="0" smtClean="0"/>
              <a:t> Newspaper </a:t>
            </a:r>
            <a:r>
              <a:rPr lang="en-US" baseline="0" dirty="0" err="1" smtClean="0"/>
              <a:t>articles?Y</a:t>
            </a:r>
            <a:r>
              <a:rPr lang="en-US" baseline="0" dirty="0" smtClean="0"/>
              <a:t> </a:t>
            </a:r>
            <a:r>
              <a:rPr lang="en-US" baseline="0" dirty="0" err="1" smtClean="0"/>
              <a:t>Websites?N</a:t>
            </a:r>
            <a:endParaRPr lang="en-US" baseline="0" dirty="0" smtClean="0"/>
          </a:p>
          <a:p>
            <a:endParaRPr lang="en-US" baseline="0" dirty="0" smtClean="0"/>
          </a:p>
          <a:p>
            <a:r>
              <a:rPr lang="en-US" baseline="0" dirty="0" smtClean="0"/>
              <a:t>Let’s discover what HCT Libraries have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a:t>
            </a:fld>
            <a:endParaRPr lang="en-US"/>
          </a:p>
        </p:txBody>
      </p:sp>
    </p:spTree>
    <p:extLst>
      <p:ext uri="{BB962C8B-B14F-4D97-AF65-F5344CB8AC3E}">
        <p14:creationId xmlns:p14="http://schemas.microsoft.com/office/powerpoint/2010/main" val="417097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DISCOVERY tab will search for ALL types of library resources (books, journals, DVDs, Videos, electronic resources) in ALL HCT library campuses at once.</a:t>
            </a:r>
          </a:p>
          <a:p>
            <a:r>
              <a:rPr lang="en-US" baseline="0" dirty="0" smtClean="0"/>
              <a:t>DATABASES are an index of the thousands of journal articles and electronic resources which are paid for by HCT, because they are excellent academic resources not available using the open Internet.</a:t>
            </a:r>
          </a:p>
          <a:p>
            <a:r>
              <a:rPr lang="en-US" baseline="0" dirty="0" smtClean="0"/>
              <a:t>CATALOGUE searches all HCT print and electronic books</a:t>
            </a:r>
          </a:p>
          <a:p>
            <a:r>
              <a:rPr lang="en-US" baseline="0" dirty="0" smtClean="0"/>
              <a:t>LIWA searches all of HCT, ZU and UAEU catalogues at the same time (HCT students, staff and faculty can borrow books and other resources from ZU and UAEU – ask at your library for details)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3</a:t>
            </a:fld>
            <a:endParaRPr lang="en-US"/>
          </a:p>
        </p:txBody>
      </p:sp>
    </p:spTree>
    <p:extLst>
      <p:ext uri="{BB962C8B-B14F-4D97-AF65-F5344CB8AC3E}">
        <p14:creationId xmlns:p14="http://schemas.microsoft.com/office/powerpoint/2010/main" val="6240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the drop-down box to select either ALL COLLEGES, or only YOUR College campus.</a:t>
            </a:r>
          </a:p>
          <a:p>
            <a:endParaRPr lang="en-US" baseline="0" dirty="0" smtClean="0"/>
          </a:p>
          <a:p>
            <a:r>
              <a:rPr lang="en-US" b="1" baseline="0" dirty="0" smtClean="0"/>
              <a:t>Which to choose?</a:t>
            </a:r>
          </a:p>
          <a:p>
            <a:r>
              <a:rPr lang="en-US" baseline="0" dirty="0" smtClean="0"/>
              <a:t>If you need the resource today, you should look only in your campus catalogue.  Electronic books (eBooks), which are available everywhere, will turn up using either search.</a:t>
            </a:r>
          </a:p>
          <a:p>
            <a:r>
              <a:rPr lang="en-US" baseline="0" dirty="0" smtClean="0"/>
              <a:t>If you get small results, or can wait a day or two for resources to arrive from another campus, then leave this as ALL COLLEGES.  It is easy to request resources from another campus – we will cover that in this session.</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4</a:t>
            </a:fld>
            <a:endParaRPr lang="en-US"/>
          </a:p>
        </p:txBody>
      </p:sp>
    </p:spTree>
    <p:extLst>
      <p:ext uri="{BB962C8B-B14F-4D97-AF65-F5344CB8AC3E}">
        <p14:creationId xmlns:p14="http://schemas.microsoft.com/office/powerpoint/2010/main" val="227724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an option to select to search for only author, title </a:t>
            </a:r>
            <a:r>
              <a:rPr lang="en-US" baseline="0" dirty="0" err="1" smtClean="0"/>
              <a:t>etc</a:t>
            </a:r>
            <a:r>
              <a:rPr lang="en-US" baseline="0" dirty="0" smtClean="0"/>
              <a:t>, if you don’t get the results you need (instead of searching for </a:t>
            </a:r>
            <a:r>
              <a:rPr lang="en-US" b="1" baseline="0" dirty="0" smtClean="0"/>
              <a:t>‘everything</a:t>
            </a:r>
            <a:r>
              <a:rPr lang="en-US" baseline="0" dirty="0" smtClean="0"/>
              <a:t>’).  Useful to use this if/when your search is not successful, or you have TOO MANY results and wish to make your results more relevant.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5</a:t>
            </a:fld>
            <a:endParaRPr lang="en-US"/>
          </a:p>
        </p:txBody>
      </p:sp>
    </p:spTree>
    <p:extLst>
      <p:ext uri="{BB962C8B-B14F-4D97-AF65-F5344CB8AC3E}">
        <p14:creationId xmlns:p14="http://schemas.microsoft.com/office/powerpoint/2010/main" val="237500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normal results list – print books and </a:t>
            </a:r>
            <a:r>
              <a:rPr lang="en-US" dirty="0" err="1" smtClean="0"/>
              <a:t>ebooks</a:t>
            </a:r>
            <a:r>
              <a:rPr lang="en-US" dirty="0" smtClean="0"/>
              <a:t> on the left column; all electronic</a:t>
            </a:r>
            <a:r>
              <a:rPr lang="en-US" baseline="0" dirty="0" smtClean="0"/>
              <a:t> resources on the right column.</a:t>
            </a:r>
          </a:p>
          <a:p>
            <a:endParaRPr lang="en-US" baseline="0" dirty="0" smtClean="0"/>
          </a:p>
          <a:p>
            <a:r>
              <a:rPr lang="en-US" dirty="0" smtClean="0"/>
              <a:t>Click on to “See more HCT material” to</a:t>
            </a:r>
            <a:r>
              <a:rPr lang="en-US" baseline="0" dirty="0" smtClean="0"/>
              <a:t> get rid of the right hand list </a:t>
            </a:r>
            <a:r>
              <a:rPr lang="en-US" baseline="0" dirty="0" smtClean="0">
                <a:sym typeface="Wingdings" panose="05000000000000000000" pitchFamily="2" charset="2"/>
              </a:rPr>
              <a:t>  Now you have only the list of print and </a:t>
            </a:r>
            <a:r>
              <a:rPr lang="en-US" baseline="0" dirty="0" err="1" smtClean="0">
                <a:sym typeface="Wingdings" panose="05000000000000000000" pitchFamily="2" charset="2"/>
              </a:rPr>
              <a:t>ebooks</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6</a:t>
            </a:fld>
            <a:endParaRPr lang="en-US"/>
          </a:p>
        </p:txBody>
      </p:sp>
    </p:spTree>
    <p:extLst>
      <p:ext uri="{BB962C8B-B14F-4D97-AF65-F5344CB8AC3E}">
        <p14:creationId xmlns:p14="http://schemas.microsoft.com/office/powerpoint/2010/main" val="423050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now have the option to </a:t>
            </a:r>
            <a:r>
              <a:rPr lang="en-US" b="1" baseline="0" dirty="0" smtClean="0"/>
              <a:t>NARROW </a:t>
            </a:r>
            <a:r>
              <a:rPr lang="en-US" baseline="0" dirty="0" smtClean="0"/>
              <a:t>your search using the options on the left navigation pane, or to …</a:t>
            </a:r>
          </a:p>
          <a:p>
            <a:r>
              <a:rPr lang="en-US" b="1" baseline="0" dirty="0" smtClean="0"/>
              <a:t>SORT</a:t>
            </a:r>
            <a:r>
              <a:rPr lang="en-US" baseline="0" dirty="0" smtClean="0"/>
              <a:t> the results list by relevance or date order (drop-down box on the grey bar above search results)</a:t>
            </a:r>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7</a:t>
            </a:fld>
            <a:endParaRPr lang="en-US"/>
          </a:p>
        </p:txBody>
      </p:sp>
    </p:spTree>
    <p:extLst>
      <p:ext uri="{BB962C8B-B14F-4D97-AF65-F5344CB8AC3E}">
        <p14:creationId xmlns:p14="http://schemas.microsoft.com/office/powerpoint/2010/main" val="31845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find PRINT books on the shelf, follow the “call number” for a location on the shelf.  </a:t>
            </a:r>
          </a:p>
          <a:p>
            <a:endParaRPr lang="en-US" baseline="0" dirty="0" smtClean="0"/>
          </a:p>
          <a:p>
            <a:r>
              <a:rPr lang="en-US" baseline="0" dirty="0" smtClean="0"/>
              <a:t>Details on using “call numbers” in </a:t>
            </a:r>
            <a:r>
              <a:rPr lang="en-US" b="1" baseline="0" dirty="0" smtClean="0"/>
              <a:t>Finding Library Books on the Shelf PPT </a:t>
            </a:r>
            <a:r>
              <a:rPr lang="en-US" baseline="0" dirty="0" smtClean="0"/>
              <a:t>#T57 (http://blogs.hct.ac.ae/student-research/documents/t57/) and </a:t>
            </a:r>
            <a:r>
              <a:rPr lang="en-US" b="1" baseline="0" dirty="0" smtClean="0"/>
              <a:t>Putting Call numbers into the right order ACTIVITY</a:t>
            </a:r>
            <a:r>
              <a:rPr lang="en-US" baseline="0" dirty="0" smtClean="0"/>
              <a:t> #T58 (http://blogs.hct.ac.ae/student-research/documents/t58/)</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8</a:t>
            </a:fld>
            <a:endParaRPr lang="en-US"/>
          </a:p>
        </p:txBody>
      </p:sp>
    </p:spTree>
    <p:extLst>
      <p:ext uri="{BB962C8B-B14F-4D97-AF65-F5344CB8AC3E}">
        <p14:creationId xmlns:p14="http://schemas.microsoft.com/office/powerpoint/2010/main" val="285314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If the information about which library has the title says “Check record for locations”, this means that more than one library holds the item – click onto the book title, and scroll to the bottom of the record to see which libraries hold the item.  In this case, the list includes 3x library locations, and in each case the item is “Available” </a:t>
            </a:r>
            <a:r>
              <a:rPr lang="en-US" baseline="0" dirty="0" smtClean="0">
                <a:sym typeface="Wingdings" panose="05000000000000000000" pitchFamily="2" charset="2"/>
              </a:rPr>
              <a:t></a:t>
            </a:r>
            <a:endParaRPr lang="en-US" baseline="0" dirty="0" smtClean="0"/>
          </a:p>
          <a:p>
            <a:endParaRPr lang="en-US" baseline="0" dirty="0" smtClean="0"/>
          </a:p>
          <a:p>
            <a:r>
              <a:rPr lang="en-US" b="1" baseline="0" dirty="0" smtClean="0"/>
              <a:t>GET THIS BOOK </a:t>
            </a:r>
            <a:r>
              <a:rPr lang="en-US" baseline="0" dirty="0" smtClean="0"/>
              <a:t>tab (in black) allows users to request the book from another campus.  It should arrive within a couple of days, and an email will be sent to tell you that the time has arrived.</a:t>
            </a:r>
          </a:p>
          <a:p>
            <a:endParaRPr lang="en-US" baseline="0" dirty="0" smtClean="0"/>
          </a:p>
          <a:p>
            <a:r>
              <a:rPr lang="en-US" b="1" baseline="0" dirty="0" smtClean="0"/>
              <a:t>CITE THIS BOOK </a:t>
            </a:r>
            <a:r>
              <a:rPr lang="en-US" baseline="0" dirty="0" smtClean="0"/>
              <a:t>tab (in red) will show users the full reference for this book, in APA and MLA style. </a:t>
            </a:r>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9</a:t>
            </a:fld>
            <a:endParaRPr lang="en-US"/>
          </a:p>
        </p:txBody>
      </p:sp>
    </p:spTree>
    <p:extLst>
      <p:ext uri="{BB962C8B-B14F-4D97-AF65-F5344CB8AC3E}">
        <p14:creationId xmlns:p14="http://schemas.microsoft.com/office/powerpoint/2010/main" val="52248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09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69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0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2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3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8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7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7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55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65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652E-68E3-4005-8B0A-B85004D57357}" type="datetimeFigureOut">
              <a:rPr lang="en-US" smtClean="0">
                <a:solidFill>
                  <a:prstClr val="black">
                    <a:tint val="75000"/>
                  </a:prstClr>
                </a:solidFill>
              </a:rPr>
              <a:pPr/>
              <a:t>9/27/2015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59545-CE66-4E98-9748-33E8E27DB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685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6262"/>
            <a:ext cx="7772400" cy="1470025"/>
          </a:xfrm>
        </p:spPr>
        <p:txBody>
          <a:bodyPr/>
          <a:lstStyle/>
          <a:p>
            <a:r>
              <a:rPr lang="en-US" b="1" dirty="0" smtClean="0"/>
              <a:t>HCT: The </a:t>
            </a:r>
            <a:r>
              <a:rPr lang="en-US" b="1" dirty="0"/>
              <a:t>L</a:t>
            </a:r>
            <a:r>
              <a:rPr lang="en-US" b="1" dirty="0" smtClean="0"/>
              <a:t>ibrary Catalogue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057400"/>
            <a:ext cx="2438400" cy="2755392"/>
          </a:xfrm>
          <a:prstGeom prst="rect">
            <a:avLst/>
          </a:prstGeom>
        </p:spPr>
      </p:pic>
    </p:spTree>
    <p:extLst>
      <p:ext uri="{BB962C8B-B14F-4D97-AF65-F5344CB8AC3E}">
        <p14:creationId xmlns:p14="http://schemas.microsoft.com/office/powerpoint/2010/main" val="564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37533" y="4052262"/>
            <a:ext cx="9068933" cy="2123658"/>
          </a:xfrm>
          <a:prstGeom prst="rect">
            <a:avLst/>
          </a:prstGeom>
          <a:noFill/>
        </p:spPr>
        <p:txBody>
          <a:bodyPr wrap="square" rtlCol="0">
            <a:spAutoFit/>
          </a:bodyPr>
          <a:lstStyle/>
          <a:p>
            <a:pPr algn="ctr"/>
            <a:r>
              <a:rPr lang="en-US" sz="4400" dirty="0" smtClean="0"/>
              <a:t>If your results list gives you an eBook, click onto the </a:t>
            </a:r>
            <a:r>
              <a:rPr lang="en-US" sz="4400" b="1" dirty="0" smtClean="0"/>
              <a:t>title</a:t>
            </a:r>
            <a:r>
              <a:rPr lang="en-US" sz="4400" dirty="0" smtClean="0"/>
              <a:t> or </a:t>
            </a:r>
            <a:r>
              <a:rPr lang="en-US" sz="4400" b="1" dirty="0" smtClean="0"/>
              <a:t>“Full text” </a:t>
            </a:r>
          </a:p>
          <a:p>
            <a:pPr algn="ctr"/>
            <a:r>
              <a:rPr lang="en-US" sz="4400" dirty="0" smtClean="0"/>
              <a:t>to see the full record.</a:t>
            </a:r>
            <a:endParaRPr lang="en-US" sz="4400" dirty="0"/>
          </a:p>
        </p:txBody>
      </p:sp>
      <p:pic>
        <p:nvPicPr>
          <p:cNvPr id="5" name="Picture 4"/>
          <p:cNvPicPr>
            <a:picLocks noChangeAspect="1"/>
          </p:cNvPicPr>
          <p:nvPr/>
        </p:nvPicPr>
        <p:blipFill>
          <a:blip r:embed="rId3"/>
          <a:stretch>
            <a:fillRect/>
          </a:stretch>
        </p:blipFill>
        <p:spPr>
          <a:xfrm>
            <a:off x="0" y="1219200"/>
            <a:ext cx="9240958" cy="2171700"/>
          </a:xfrm>
          <a:prstGeom prst="rect">
            <a:avLst/>
          </a:prstGeom>
        </p:spPr>
      </p:pic>
      <p:sp>
        <p:nvSpPr>
          <p:cNvPr id="7" name="Up Arrow 6"/>
          <p:cNvSpPr/>
          <p:nvPr/>
        </p:nvSpPr>
        <p:spPr>
          <a:xfrm>
            <a:off x="2438400" y="3200400"/>
            <a:ext cx="457200" cy="8518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1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976308"/>
            <a:ext cx="9068933" cy="1938992"/>
          </a:xfrm>
          <a:prstGeom prst="rect">
            <a:avLst/>
          </a:prstGeom>
          <a:noFill/>
        </p:spPr>
        <p:txBody>
          <a:bodyPr wrap="square" rtlCol="0">
            <a:spAutoFit/>
          </a:bodyPr>
          <a:lstStyle/>
          <a:p>
            <a:pPr algn="ctr"/>
            <a:r>
              <a:rPr lang="en-US" sz="4000" dirty="0" smtClean="0"/>
              <a:t>If you were after an </a:t>
            </a:r>
            <a:r>
              <a:rPr lang="en-US" sz="4000" b="1" dirty="0" smtClean="0"/>
              <a:t>Electronic Resource</a:t>
            </a:r>
            <a:r>
              <a:rPr lang="en-US" sz="4000" dirty="0" smtClean="0"/>
              <a:t>, such as journal or newspaper articles, </a:t>
            </a:r>
          </a:p>
          <a:p>
            <a:pPr algn="ctr"/>
            <a:r>
              <a:rPr lang="en-US" sz="4000" dirty="0" smtClean="0"/>
              <a:t>Click “see more electronic material”</a:t>
            </a:r>
            <a:endParaRPr lang="en-US" sz="4000" dirty="0"/>
          </a:p>
        </p:txBody>
      </p:sp>
      <p:pic>
        <p:nvPicPr>
          <p:cNvPr id="5" name="Picture 4"/>
          <p:cNvPicPr>
            <a:picLocks noChangeAspect="1"/>
          </p:cNvPicPr>
          <p:nvPr/>
        </p:nvPicPr>
        <p:blipFill>
          <a:blip r:embed="rId3"/>
          <a:stretch>
            <a:fillRect/>
          </a:stretch>
        </p:blipFill>
        <p:spPr>
          <a:xfrm>
            <a:off x="566" y="-19049"/>
            <a:ext cx="9105900" cy="5020448"/>
          </a:xfrm>
          <a:prstGeom prst="rect">
            <a:avLst/>
          </a:prstGeom>
        </p:spPr>
      </p:pic>
      <p:sp>
        <p:nvSpPr>
          <p:cNvPr id="7" name="Up Arrow 6"/>
          <p:cNvSpPr/>
          <p:nvPr/>
        </p:nvSpPr>
        <p:spPr>
          <a:xfrm>
            <a:off x="8228751" y="2889975"/>
            <a:ext cx="476815" cy="2316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67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060" y="-32400"/>
            <a:ext cx="9191060" cy="5200650"/>
          </a:xfrm>
          <a:prstGeom prst="rect">
            <a:avLst/>
          </a:prstGeom>
        </p:spPr>
      </p:pic>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47060" y="5435815"/>
            <a:ext cx="9068933" cy="1323439"/>
          </a:xfrm>
          <a:prstGeom prst="rect">
            <a:avLst/>
          </a:prstGeom>
          <a:noFill/>
        </p:spPr>
        <p:txBody>
          <a:bodyPr wrap="square" rtlCol="0">
            <a:spAutoFit/>
          </a:bodyPr>
          <a:lstStyle/>
          <a:p>
            <a:pPr algn="ctr"/>
            <a:r>
              <a:rPr lang="en-US" sz="4000" dirty="0" smtClean="0"/>
              <a:t>Limit your search using these options, </a:t>
            </a:r>
          </a:p>
          <a:p>
            <a:pPr algn="ctr"/>
            <a:r>
              <a:rPr lang="en-US" sz="4000" dirty="0"/>
              <a:t>i</a:t>
            </a:r>
            <a:r>
              <a:rPr lang="en-US" sz="4000" dirty="0" smtClean="0"/>
              <a:t>f that makes it a better results list</a:t>
            </a:r>
            <a:endParaRPr lang="en-US" sz="4000" dirty="0"/>
          </a:p>
        </p:txBody>
      </p:sp>
      <p:sp>
        <p:nvSpPr>
          <p:cNvPr id="7" name="Up Arrow 6"/>
          <p:cNvSpPr/>
          <p:nvPr/>
        </p:nvSpPr>
        <p:spPr>
          <a:xfrm>
            <a:off x="56585" y="4109332"/>
            <a:ext cx="476815" cy="2316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55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475433"/>
            <a:ext cx="8229600" cy="1143000"/>
          </a:xfrm>
        </p:spPr>
        <p:txBody>
          <a:bodyPr>
            <a:noAutofit/>
          </a:bodyPr>
          <a:lstStyle/>
          <a:p>
            <a:r>
              <a:rPr lang="en-US" sz="5400" b="1" dirty="0">
                <a:solidFill>
                  <a:srgbClr val="0070C0"/>
                </a:solidFill>
              </a:rPr>
              <a:t>A few search tips for </a:t>
            </a:r>
            <a:r>
              <a:rPr lang="en-US" sz="5400" b="1" dirty="0" smtClean="0">
                <a:solidFill>
                  <a:srgbClr val="0070C0"/>
                </a:solidFill>
              </a:rPr>
              <a:t/>
            </a:r>
            <a:br>
              <a:rPr lang="en-US" sz="5400" b="1" dirty="0" smtClean="0">
                <a:solidFill>
                  <a:srgbClr val="0070C0"/>
                </a:solidFill>
              </a:rPr>
            </a:br>
            <a:r>
              <a:rPr lang="en-US" sz="5400" b="1" dirty="0" smtClean="0">
                <a:solidFill>
                  <a:srgbClr val="0070C0"/>
                </a:solidFill>
              </a:rPr>
              <a:t>better </a:t>
            </a:r>
            <a:r>
              <a:rPr lang="en-US" sz="5400" b="1" dirty="0">
                <a:solidFill>
                  <a:srgbClr val="0070C0"/>
                </a:solidFill>
              </a:rPr>
              <a:t>results </a:t>
            </a:r>
            <a:r>
              <a:rPr lang="en-US" sz="5400" b="1" dirty="0">
                <a:solidFill>
                  <a:srgbClr val="0070C0"/>
                </a:solidFill>
                <a:sym typeface="Wingdings" panose="05000000000000000000" pitchFamily="2" charset="2"/>
              </a:rPr>
              <a:t></a:t>
            </a:r>
            <a:endParaRPr lang="en-US" sz="5400" b="1" dirty="0">
              <a:solidFill>
                <a:srgbClr val="0070C0"/>
              </a:solidFill>
            </a:endParaRP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152379"/>
            <a:ext cx="9068933" cy="2308324"/>
          </a:xfrm>
          <a:prstGeom prst="rect">
            <a:avLst/>
          </a:prstGeom>
          <a:noFill/>
        </p:spPr>
        <p:txBody>
          <a:bodyPr wrap="square" rtlCol="0">
            <a:spAutoFit/>
          </a:bodyPr>
          <a:lstStyle/>
          <a:p>
            <a:pPr algn="ctr"/>
            <a:r>
              <a:rPr lang="en-US" sz="4800" dirty="0" smtClean="0"/>
              <a:t>Use “” double quotation marks around multiple words to keep these words together.</a:t>
            </a:r>
            <a:endParaRPr lang="en-US" sz="4800" dirty="0"/>
          </a:p>
        </p:txBody>
      </p:sp>
      <p:pic>
        <p:nvPicPr>
          <p:cNvPr id="5" name="Picture 4"/>
          <p:cNvPicPr>
            <a:picLocks noChangeAspect="1"/>
          </p:cNvPicPr>
          <p:nvPr/>
        </p:nvPicPr>
        <p:blipFill>
          <a:blip r:embed="rId3"/>
          <a:stretch>
            <a:fillRect/>
          </a:stretch>
        </p:blipFill>
        <p:spPr>
          <a:xfrm>
            <a:off x="37532" y="2170787"/>
            <a:ext cx="9106467" cy="1854635"/>
          </a:xfrm>
          <a:prstGeom prst="rect">
            <a:avLst/>
          </a:prstGeom>
        </p:spPr>
      </p:pic>
    </p:spTree>
    <p:extLst>
      <p:ext uri="{BB962C8B-B14F-4D97-AF65-F5344CB8AC3E}">
        <p14:creationId xmlns:p14="http://schemas.microsoft.com/office/powerpoint/2010/main" val="59689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475433"/>
            <a:ext cx="8229600" cy="1143000"/>
          </a:xfrm>
        </p:spPr>
        <p:txBody>
          <a:bodyPr>
            <a:noAutofit/>
          </a:bodyPr>
          <a:lstStyle/>
          <a:p>
            <a:r>
              <a:rPr lang="en-US" sz="5400" b="1" dirty="0">
                <a:solidFill>
                  <a:srgbClr val="0070C0"/>
                </a:solidFill>
              </a:rPr>
              <a:t>A few search tips for </a:t>
            </a:r>
            <a:r>
              <a:rPr lang="en-US" sz="5400" b="1" dirty="0" smtClean="0">
                <a:solidFill>
                  <a:srgbClr val="0070C0"/>
                </a:solidFill>
              </a:rPr>
              <a:t/>
            </a:r>
            <a:br>
              <a:rPr lang="en-US" sz="5400" b="1" dirty="0" smtClean="0">
                <a:solidFill>
                  <a:srgbClr val="0070C0"/>
                </a:solidFill>
              </a:rPr>
            </a:br>
            <a:r>
              <a:rPr lang="en-US" sz="5400" b="1" dirty="0" smtClean="0">
                <a:solidFill>
                  <a:srgbClr val="0070C0"/>
                </a:solidFill>
              </a:rPr>
              <a:t>better </a:t>
            </a:r>
            <a:r>
              <a:rPr lang="en-US" sz="5400" b="1" dirty="0">
                <a:solidFill>
                  <a:srgbClr val="0070C0"/>
                </a:solidFill>
              </a:rPr>
              <a:t>results </a:t>
            </a:r>
            <a:r>
              <a:rPr lang="en-US" sz="5400" b="1" dirty="0">
                <a:solidFill>
                  <a:srgbClr val="0070C0"/>
                </a:solidFill>
                <a:sym typeface="Wingdings" panose="05000000000000000000" pitchFamily="2" charset="2"/>
              </a:rPr>
              <a:t></a:t>
            </a:r>
            <a:endParaRPr lang="en-US" sz="5400" b="1" dirty="0">
              <a:solidFill>
                <a:srgbClr val="0070C0"/>
              </a:solidFill>
            </a:endParaRP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152379"/>
            <a:ext cx="9068933" cy="2308324"/>
          </a:xfrm>
          <a:prstGeom prst="rect">
            <a:avLst/>
          </a:prstGeom>
          <a:noFill/>
        </p:spPr>
        <p:txBody>
          <a:bodyPr wrap="square" rtlCol="0">
            <a:spAutoFit/>
          </a:bodyPr>
          <a:lstStyle/>
          <a:p>
            <a:pPr algn="ctr"/>
            <a:r>
              <a:rPr lang="en-US" sz="4800" dirty="0" smtClean="0"/>
              <a:t>Use </a:t>
            </a:r>
            <a:r>
              <a:rPr lang="en-US" sz="4800" b="1" dirty="0" smtClean="0"/>
              <a:t>OR</a:t>
            </a:r>
            <a:r>
              <a:rPr lang="en-US" sz="4800" dirty="0" smtClean="0"/>
              <a:t> between synonyms to increase your search results, and brackets to ‘house’ these synonyms</a:t>
            </a:r>
            <a:endParaRPr lang="en-US" sz="4800" dirty="0"/>
          </a:p>
        </p:txBody>
      </p:sp>
      <p:pic>
        <p:nvPicPr>
          <p:cNvPr id="3" name="Picture 2"/>
          <p:cNvPicPr>
            <a:picLocks noChangeAspect="1"/>
          </p:cNvPicPr>
          <p:nvPr/>
        </p:nvPicPr>
        <p:blipFill>
          <a:blip r:embed="rId3"/>
          <a:stretch>
            <a:fillRect/>
          </a:stretch>
        </p:blipFill>
        <p:spPr>
          <a:xfrm>
            <a:off x="-2" y="2023393"/>
            <a:ext cx="9144002" cy="1807004"/>
          </a:xfrm>
          <a:prstGeom prst="rect">
            <a:avLst/>
          </a:prstGeom>
        </p:spPr>
      </p:pic>
    </p:spTree>
    <p:extLst>
      <p:ext uri="{BB962C8B-B14F-4D97-AF65-F5344CB8AC3E}">
        <p14:creationId xmlns:p14="http://schemas.microsoft.com/office/powerpoint/2010/main" val="136531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112"/>
            <a:ext cx="9144000" cy="1712713"/>
          </a:xfrm>
        </p:spPr>
        <p:txBody>
          <a:bodyPr>
            <a:noAutofit/>
          </a:bodyPr>
          <a:lstStyle/>
          <a:p>
            <a:r>
              <a:rPr lang="en-US" b="1" dirty="0" smtClean="0">
                <a:solidFill>
                  <a:srgbClr val="0070C0"/>
                </a:solidFill>
              </a:rPr>
              <a:t>Click SUBJECT HEADINGS or</a:t>
            </a:r>
            <a:br>
              <a:rPr lang="en-US" b="1" dirty="0" smtClean="0">
                <a:solidFill>
                  <a:srgbClr val="0070C0"/>
                </a:solidFill>
              </a:rPr>
            </a:br>
            <a:r>
              <a:rPr lang="en-US" b="1" dirty="0" smtClean="0">
                <a:solidFill>
                  <a:srgbClr val="0070C0"/>
                </a:solidFill>
              </a:rPr>
              <a:t>SIMILAR tab for more similar results.</a:t>
            </a:r>
            <a:endParaRPr lang="en-US" b="1" dirty="0">
              <a:solidFill>
                <a:srgbClr val="0070C0"/>
              </a:solidFill>
            </a:endParaRP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152379"/>
            <a:ext cx="9068933" cy="2308324"/>
          </a:xfrm>
          <a:prstGeom prst="rect">
            <a:avLst/>
          </a:prstGeom>
          <a:noFill/>
        </p:spPr>
        <p:txBody>
          <a:bodyPr wrap="square" rtlCol="0">
            <a:spAutoFit/>
          </a:bodyPr>
          <a:lstStyle/>
          <a:p>
            <a:pPr algn="ctr"/>
            <a:r>
              <a:rPr lang="en-US" sz="4800" dirty="0" smtClean="0"/>
              <a:t>Use “” double quotation marks around multiple words to keep these words together.</a:t>
            </a:r>
            <a:endParaRPr lang="en-US" sz="4800" dirty="0"/>
          </a:p>
        </p:txBody>
      </p:sp>
      <p:pic>
        <p:nvPicPr>
          <p:cNvPr id="3" name="Picture 2"/>
          <p:cNvPicPr>
            <a:picLocks noChangeAspect="1"/>
          </p:cNvPicPr>
          <p:nvPr/>
        </p:nvPicPr>
        <p:blipFill>
          <a:blip r:embed="rId3"/>
          <a:stretch>
            <a:fillRect/>
          </a:stretch>
        </p:blipFill>
        <p:spPr>
          <a:xfrm>
            <a:off x="0" y="2288084"/>
            <a:ext cx="9144000" cy="4531816"/>
          </a:xfrm>
          <a:prstGeom prst="rect">
            <a:avLst/>
          </a:prstGeom>
        </p:spPr>
      </p:pic>
      <p:sp>
        <p:nvSpPr>
          <p:cNvPr id="8" name="Left Arrow 7"/>
          <p:cNvSpPr/>
          <p:nvPr/>
        </p:nvSpPr>
        <p:spPr>
          <a:xfrm>
            <a:off x="5943600" y="3429000"/>
            <a:ext cx="2743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876800" y="4152379"/>
            <a:ext cx="3810000" cy="401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10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32" y="171003"/>
            <a:ext cx="8229600" cy="1143000"/>
          </a:xfrm>
        </p:spPr>
        <p:txBody>
          <a:bodyPr>
            <a:noAutofit/>
          </a:bodyPr>
          <a:lstStyle/>
          <a:p>
            <a:r>
              <a:rPr lang="en-US" sz="5400" b="1" dirty="0" smtClean="0">
                <a:solidFill>
                  <a:srgbClr val="0070C0"/>
                </a:solidFill>
              </a:rPr>
              <a:t>Use the Advanced Search</a:t>
            </a:r>
            <a:endParaRPr lang="en-US" sz="5400" b="1" dirty="0">
              <a:solidFill>
                <a:srgbClr val="0070C0"/>
              </a:solidFill>
            </a:endParaRP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152379"/>
            <a:ext cx="9068933" cy="2308324"/>
          </a:xfrm>
          <a:prstGeom prst="rect">
            <a:avLst/>
          </a:prstGeom>
          <a:noFill/>
        </p:spPr>
        <p:txBody>
          <a:bodyPr wrap="square" rtlCol="0">
            <a:spAutoFit/>
          </a:bodyPr>
          <a:lstStyle/>
          <a:p>
            <a:pPr algn="ctr"/>
            <a:r>
              <a:rPr lang="en-US" sz="4800" dirty="0" smtClean="0"/>
              <a:t>Use </a:t>
            </a:r>
            <a:r>
              <a:rPr lang="en-US" sz="4800" b="1" dirty="0" smtClean="0"/>
              <a:t>OR</a:t>
            </a:r>
            <a:r>
              <a:rPr lang="en-US" sz="4800" dirty="0" smtClean="0"/>
              <a:t> between synonyms to increase your search results, and brackets to house these synonyms</a:t>
            </a:r>
            <a:endParaRPr lang="en-US" sz="4800" dirty="0"/>
          </a:p>
        </p:txBody>
      </p:sp>
      <p:pic>
        <p:nvPicPr>
          <p:cNvPr id="5" name="Picture 4"/>
          <p:cNvPicPr>
            <a:picLocks noChangeAspect="1"/>
          </p:cNvPicPr>
          <p:nvPr/>
        </p:nvPicPr>
        <p:blipFill>
          <a:blip r:embed="rId3"/>
          <a:stretch>
            <a:fillRect/>
          </a:stretch>
        </p:blipFill>
        <p:spPr>
          <a:xfrm>
            <a:off x="37534" y="1385366"/>
            <a:ext cx="9106466" cy="5534025"/>
          </a:xfrm>
          <a:prstGeom prst="rect">
            <a:avLst/>
          </a:prstGeom>
        </p:spPr>
      </p:pic>
    </p:spTree>
    <p:extLst>
      <p:ext uri="{BB962C8B-B14F-4D97-AF65-F5344CB8AC3E}">
        <p14:creationId xmlns:p14="http://schemas.microsoft.com/office/powerpoint/2010/main" val="418557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06467" cy="4191000"/>
          </a:xfrm>
          <a:prstGeom prst="rect">
            <a:avLst/>
          </a:prstGeom>
        </p:spPr>
      </p:pic>
      <p:sp>
        <p:nvSpPr>
          <p:cNvPr id="4" name="TextBox 3"/>
          <p:cNvSpPr txBox="1"/>
          <p:nvPr/>
        </p:nvSpPr>
        <p:spPr>
          <a:xfrm>
            <a:off x="-1" y="5791200"/>
            <a:ext cx="9106467" cy="769441"/>
          </a:xfrm>
          <a:prstGeom prst="rect">
            <a:avLst/>
          </a:prstGeom>
          <a:noFill/>
        </p:spPr>
        <p:txBody>
          <a:bodyPr wrap="square" rtlCol="0">
            <a:spAutoFit/>
          </a:bodyPr>
          <a:lstStyle/>
          <a:p>
            <a:pPr algn="ctr"/>
            <a:r>
              <a:rPr lang="en-US" sz="4400" dirty="0" smtClean="0"/>
              <a:t>This page starts at the DISCOVER tab</a:t>
            </a:r>
            <a:endParaRPr lang="en-US" sz="4400" dirty="0"/>
          </a:p>
        </p:txBody>
      </p:sp>
      <p:sp>
        <p:nvSpPr>
          <p:cNvPr id="5" name="Bent-Up Arrow 4"/>
          <p:cNvSpPr/>
          <p:nvPr/>
        </p:nvSpPr>
        <p:spPr>
          <a:xfrm rot="16200000">
            <a:off x="266700" y="4076700"/>
            <a:ext cx="26670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53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06467" cy="4191000"/>
          </a:xfrm>
          <a:prstGeom prst="rect">
            <a:avLst/>
          </a:prstGeom>
        </p:spPr>
      </p:pic>
      <p:sp>
        <p:nvSpPr>
          <p:cNvPr id="4" name="TextBox 3"/>
          <p:cNvSpPr txBox="1"/>
          <p:nvPr/>
        </p:nvSpPr>
        <p:spPr>
          <a:xfrm>
            <a:off x="-1" y="5791200"/>
            <a:ext cx="9106467" cy="769441"/>
          </a:xfrm>
          <a:prstGeom prst="rect">
            <a:avLst/>
          </a:prstGeom>
          <a:noFill/>
        </p:spPr>
        <p:txBody>
          <a:bodyPr wrap="square" rtlCol="0">
            <a:spAutoFit/>
          </a:bodyPr>
          <a:lstStyle/>
          <a:p>
            <a:pPr algn="ctr"/>
            <a:r>
              <a:rPr lang="en-US" sz="4400" dirty="0" smtClean="0"/>
              <a:t>Let’s look at the different tabs..</a:t>
            </a:r>
            <a:endParaRPr lang="en-US" sz="4400" dirty="0"/>
          </a:p>
        </p:txBody>
      </p:sp>
    </p:spTree>
    <p:extLst>
      <p:ext uri="{BB962C8B-B14F-4D97-AF65-F5344CB8AC3E}">
        <p14:creationId xmlns:p14="http://schemas.microsoft.com/office/powerpoint/2010/main" val="3636000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pic>
        <p:nvPicPr>
          <p:cNvPr id="5" name="Picture 4"/>
          <p:cNvPicPr>
            <a:picLocks noChangeAspect="1"/>
          </p:cNvPicPr>
          <p:nvPr/>
        </p:nvPicPr>
        <p:blipFill>
          <a:blip r:embed="rId3"/>
          <a:stretch>
            <a:fillRect/>
          </a:stretch>
        </p:blipFill>
        <p:spPr>
          <a:xfrm>
            <a:off x="27189" y="1181100"/>
            <a:ext cx="9116811" cy="3505200"/>
          </a:xfrm>
          <a:prstGeom prst="rect">
            <a:avLst/>
          </a:prstGeom>
        </p:spPr>
      </p:pic>
      <p:sp>
        <p:nvSpPr>
          <p:cNvPr id="6" name="TextBox 5"/>
          <p:cNvSpPr txBox="1"/>
          <p:nvPr/>
        </p:nvSpPr>
        <p:spPr>
          <a:xfrm>
            <a:off x="475966" y="5029200"/>
            <a:ext cx="8229600" cy="1446550"/>
          </a:xfrm>
          <a:prstGeom prst="rect">
            <a:avLst/>
          </a:prstGeom>
          <a:noFill/>
        </p:spPr>
        <p:txBody>
          <a:bodyPr wrap="square" rtlCol="0">
            <a:spAutoFit/>
          </a:bodyPr>
          <a:lstStyle/>
          <a:p>
            <a:pPr algn="ctr"/>
            <a:r>
              <a:rPr lang="en-US" sz="4400" dirty="0" smtClean="0"/>
              <a:t>Search in either ALL COLLEGES, </a:t>
            </a:r>
          </a:p>
          <a:p>
            <a:pPr algn="ctr"/>
            <a:r>
              <a:rPr lang="en-US" sz="4400" dirty="0" smtClean="0"/>
              <a:t>or only in YOUR campus</a:t>
            </a:r>
            <a:endParaRPr lang="en-US" sz="4400" dirty="0"/>
          </a:p>
        </p:txBody>
      </p:sp>
    </p:spTree>
    <p:extLst>
      <p:ext uri="{BB962C8B-B14F-4D97-AF65-F5344CB8AC3E}">
        <p14:creationId xmlns:p14="http://schemas.microsoft.com/office/powerpoint/2010/main" val="420696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0" y="5220950"/>
            <a:ext cx="9068933" cy="1446550"/>
          </a:xfrm>
          <a:prstGeom prst="rect">
            <a:avLst/>
          </a:prstGeom>
          <a:noFill/>
        </p:spPr>
        <p:txBody>
          <a:bodyPr wrap="square" rtlCol="0">
            <a:spAutoFit/>
          </a:bodyPr>
          <a:lstStyle/>
          <a:p>
            <a:pPr algn="ctr"/>
            <a:r>
              <a:rPr lang="en-US" sz="4400" dirty="0" smtClean="0"/>
              <a:t>Type your search into the search box, </a:t>
            </a:r>
          </a:p>
          <a:p>
            <a:pPr algn="ctr"/>
            <a:r>
              <a:rPr lang="en-US" sz="4400" dirty="0"/>
              <a:t>a</a:t>
            </a:r>
            <a:r>
              <a:rPr lang="en-US" sz="4400" dirty="0" smtClean="0"/>
              <a:t>nd SEARCH THE LIBRARY…</a:t>
            </a:r>
            <a:endParaRPr lang="en-US" sz="4400" dirty="0"/>
          </a:p>
        </p:txBody>
      </p:sp>
      <p:pic>
        <p:nvPicPr>
          <p:cNvPr id="3" name="Picture 2"/>
          <p:cNvPicPr>
            <a:picLocks noChangeAspect="1"/>
          </p:cNvPicPr>
          <p:nvPr/>
        </p:nvPicPr>
        <p:blipFill>
          <a:blip r:embed="rId3"/>
          <a:stretch>
            <a:fillRect/>
          </a:stretch>
        </p:blipFill>
        <p:spPr>
          <a:xfrm>
            <a:off x="37532" y="1181100"/>
            <a:ext cx="9106467" cy="3943350"/>
          </a:xfrm>
          <a:prstGeom prst="rect">
            <a:avLst/>
          </a:prstGeom>
        </p:spPr>
      </p:pic>
    </p:spTree>
    <p:extLst>
      <p:ext uri="{BB962C8B-B14F-4D97-AF65-F5344CB8AC3E}">
        <p14:creationId xmlns:p14="http://schemas.microsoft.com/office/powerpoint/2010/main" val="375257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5411450"/>
            <a:ext cx="9068933" cy="1446550"/>
          </a:xfrm>
          <a:prstGeom prst="rect">
            <a:avLst/>
          </a:prstGeom>
          <a:noFill/>
        </p:spPr>
        <p:txBody>
          <a:bodyPr wrap="square" rtlCol="0">
            <a:spAutoFit/>
          </a:bodyPr>
          <a:lstStyle/>
          <a:p>
            <a:pPr algn="ctr"/>
            <a:r>
              <a:rPr lang="en-US" sz="4400" dirty="0" smtClean="0"/>
              <a:t>If you were after a </a:t>
            </a:r>
            <a:r>
              <a:rPr lang="en-US" sz="4400" b="1" dirty="0" smtClean="0"/>
              <a:t>book</a:t>
            </a:r>
            <a:r>
              <a:rPr lang="en-US" sz="4400" dirty="0" smtClean="0"/>
              <a:t>, click</a:t>
            </a:r>
          </a:p>
          <a:p>
            <a:pPr algn="ctr"/>
            <a:r>
              <a:rPr lang="en-US" sz="4400" dirty="0" smtClean="0"/>
              <a:t>“see more HCT material”</a:t>
            </a:r>
            <a:endParaRPr lang="en-US" sz="4400" dirty="0"/>
          </a:p>
        </p:txBody>
      </p:sp>
      <p:pic>
        <p:nvPicPr>
          <p:cNvPr id="5" name="Picture 4"/>
          <p:cNvPicPr>
            <a:picLocks noChangeAspect="1"/>
          </p:cNvPicPr>
          <p:nvPr/>
        </p:nvPicPr>
        <p:blipFill>
          <a:blip r:embed="rId3"/>
          <a:stretch>
            <a:fillRect/>
          </a:stretch>
        </p:blipFill>
        <p:spPr>
          <a:xfrm>
            <a:off x="566" y="-19049"/>
            <a:ext cx="9105900" cy="5373350"/>
          </a:xfrm>
          <a:prstGeom prst="rect">
            <a:avLst/>
          </a:prstGeom>
        </p:spPr>
      </p:pic>
      <p:sp>
        <p:nvSpPr>
          <p:cNvPr id="7" name="Up Arrow 6"/>
          <p:cNvSpPr/>
          <p:nvPr/>
        </p:nvSpPr>
        <p:spPr>
          <a:xfrm>
            <a:off x="4057650" y="3114675"/>
            <a:ext cx="476815" cy="2316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71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705767"/>
            <a:ext cx="9068933" cy="2123658"/>
          </a:xfrm>
          <a:prstGeom prst="rect">
            <a:avLst/>
          </a:prstGeom>
          <a:noFill/>
        </p:spPr>
        <p:txBody>
          <a:bodyPr wrap="square" rtlCol="0">
            <a:spAutoFit/>
          </a:bodyPr>
          <a:lstStyle/>
          <a:p>
            <a:pPr algn="ctr"/>
            <a:r>
              <a:rPr lang="en-US" sz="4400" dirty="0" smtClean="0"/>
              <a:t>This is your list of ONLY print and eBooks when you have clicked</a:t>
            </a:r>
          </a:p>
          <a:p>
            <a:pPr algn="ctr"/>
            <a:r>
              <a:rPr lang="en-US" sz="4400" dirty="0" smtClean="0"/>
              <a:t>“see more HCT material”</a:t>
            </a:r>
            <a:endParaRPr lang="en-US" sz="4400" dirty="0"/>
          </a:p>
        </p:txBody>
      </p:sp>
      <p:pic>
        <p:nvPicPr>
          <p:cNvPr id="3" name="Picture 2"/>
          <p:cNvPicPr>
            <a:picLocks noChangeAspect="1"/>
          </p:cNvPicPr>
          <p:nvPr/>
        </p:nvPicPr>
        <p:blipFill>
          <a:blip r:embed="rId3"/>
          <a:stretch>
            <a:fillRect/>
          </a:stretch>
        </p:blipFill>
        <p:spPr>
          <a:xfrm>
            <a:off x="-1" y="0"/>
            <a:ext cx="9144001" cy="4724417"/>
          </a:xfrm>
          <a:prstGeom prst="rect">
            <a:avLst/>
          </a:prstGeom>
        </p:spPr>
      </p:pic>
    </p:spTree>
    <p:extLst>
      <p:ext uri="{BB962C8B-B14F-4D97-AF65-F5344CB8AC3E}">
        <p14:creationId xmlns:p14="http://schemas.microsoft.com/office/powerpoint/2010/main" val="134288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821704"/>
            <a:ext cx="9068933" cy="1938992"/>
          </a:xfrm>
          <a:prstGeom prst="rect">
            <a:avLst/>
          </a:prstGeom>
          <a:noFill/>
        </p:spPr>
        <p:txBody>
          <a:bodyPr wrap="square" rtlCol="0">
            <a:spAutoFit/>
          </a:bodyPr>
          <a:lstStyle/>
          <a:p>
            <a:pPr algn="ctr"/>
            <a:r>
              <a:rPr lang="en-US" sz="4000" dirty="0" smtClean="0"/>
              <a:t>The “call number”, or shelf location</a:t>
            </a:r>
          </a:p>
          <a:p>
            <a:pPr algn="ctr"/>
            <a:r>
              <a:rPr lang="en-US" sz="4000" dirty="0" smtClean="0"/>
              <a:t>Which libraries have the title</a:t>
            </a:r>
          </a:p>
          <a:p>
            <a:pPr algn="ctr"/>
            <a:r>
              <a:rPr lang="en-US" sz="4000" dirty="0" smtClean="0"/>
              <a:t>Whether it is “available” or “checked out”</a:t>
            </a:r>
            <a:endParaRPr lang="en-US" sz="4000" dirty="0"/>
          </a:p>
        </p:txBody>
      </p:sp>
      <p:pic>
        <p:nvPicPr>
          <p:cNvPr id="5" name="Picture 4"/>
          <p:cNvPicPr>
            <a:picLocks noChangeAspect="1"/>
          </p:cNvPicPr>
          <p:nvPr/>
        </p:nvPicPr>
        <p:blipFill>
          <a:blip r:embed="rId3"/>
          <a:stretch>
            <a:fillRect/>
          </a:stretch>
        </p:blipFill>
        <p:spPr>
          <a:xfrm>
            <a:off x="19050" y="38099"/>
            <a:ext cx="9124950" cy="4583549"/>
          </a:xfrm>
          <a:prstGeom prst="rect">
            <a:avLst/>
          </a:prstGeom>
        </p:spPr>
      </p:pic>
      <p:sp>
        <p:nvSpPr>
          <p:cNvPr id="7" name="Up Arrow 6"/>
          <p:cNvSpPr/>
          <p:nvPr/>
        </p:nvSpPr>
        <p:spPr>
          <a:xfrm>
            <a:off x="2286000" y="44196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2895600" y="2281892"/>
            <a:ext cx="533400" cy="26711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105400" y="2281892"/>
            <a:ext cx="609600" cy="32045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162800" y="2281892"/>
            <a:ext cx="609600" cy="3890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6" y="38100"/>
            <a:ext cx="8229600" cy="1143000"/>
          </a:xfrm>
        </p:spPr>
        <p:txBody>
          <a:bodyPr>
            <a:normAutofit/>
          </a:bodyPr>
          <a:lstStyle/>
          <a:p>
            <a:r>
              <a:rPr lang="en-US" sz="5400" b="1" dirty="0">
                <a:solidFill>
                  <a:srgbClr val="0070C0"/>
                </a:solidFill>
              </a:rPr>
              <a:t>http://libraries.hct.ac.ae/</a:t>
            </a:r>
          </a:p>
        </p:txBody>
      </p:sp>
      <p:sp>
        <p:nvSpPr>
          <p:cNvPr id="4" name="TextBox 3"/>
          <p:cNvSpPr txBox="1"/>
          <p:nvPr/>
        </p:nvSpPr>
        <p:spPr>
          <a:xfrm>
            <a:off x="-1" y="5791200"/>
            <a:ext cx="9106467" cy="769441"/>
          </a:xfrm>
          <a:prstGeom prst="rect">
            <a:avLst/>
          </a:prstGeom>
          <a:noFill/>
        </p:spPr>
        <p:txBody>
          <a:bodyPr wrap="square" rtlCol="0">
            <a:spAutoFit/>
          </a:bodyPr>
          <a:lstStyle/>
          <a:p>
            <a:pPr algn="ctr"/>
            <a:endParaRPr lang="en-US" sz="4400" dirty="0"/>
          </a:p>
        </p:txBody>
      </p:sp>
      <p:sp>
        <p:nvSpPr>
          <p:cNvPr id="6" name="TextBox 5"/>
          <p:cNvSpPr txBox="1"/>
          <p:nvPr/>
        </p:nvSpPr>
        <p:spPr>
          <a:xfrm>
            <a:off x="-1" y="4705767"/>
            <a:ext cx="9068933" cy="2123658"/>
          </a:xfrm>
          <a:prstGeom prst="rect">
            <a:avLst/>
          </a:prstGeom>
          <a:noFill/>
        </p:spPr>
        <p:txBody>
          <a:bodyPr wrap="square" rtlCol="0">
            <a:spAutoFit/>
          </a:bodyPr>
          <a:lstStyle/>
          <a:p>
            <a:pPr algn="ctr"/>
            <a:r>
              <a:rPr lang="en-US" sz="4400" dirty="0" smtClean="0"/>
              <a:t>This is your list of ONLY print and eBooks when you have clicked</a:t>
            </a:r>
          </a:p>
          <a:p>
            <a:pPr algn="ctr"/>
            <a:r>
              <a:rPr lang="en-US" sz="4400" dirty="0" smtClean="0"/>
              <a:t>“see more HCT material”</a:t>
            </a:r>
            <a:endParaRPr lang="en-US" sz="4400" dirty="0"/>
          </a:p>
        </p:txBody>
      </p:sp>
      <p:pic>
        <p:nvPicPr>
          <p:cNvPr id="5" name="Picture 4"/>
          <p:cNvPicPr>
            <a:picLocks noChangeAspect="1"/>
          </p:cNvPicPr>
          <p:nvPr/>
        </p:nvPicPr>
        <p:blipFill>
          <a:blip r:embed="rId3"/>
          <a:stretch>
            <a:fillRect/>
          </a:stretch>
        </p:blipFill>
        <p:spPr>
          <a:xfrm>
            <a:off x="0" y="0"/>
            <a:ext cx="9144000" cy="6814929"/>
          </a:xfrm>
          <a:prstGeom prst="rect">
            <a:avLst/>
          </a:prstGeom>
        </p:spPr>
      </p:pic>
      <p:sp>
        <p:nvSpPr>
          <p:cNvPr id="7" name="Left Arrow 6"/>
          <p:cNvSpPr/>
          <p:nvPr/>
        </p:nvSpPr>
        <p:spPr>
          <a:xfrm>
            <a:off x="2057400" y="2743200"/>
            <a:ext cx="6248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755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3213FC937B054092C5BDB40A88DDD9" ma:contentTypeVersion="0" ma:contentTypeDescription="Create a new document." ma:contentTypeScope="" ma:versionID="5c4d10541c13cccbcadc3f0f8f0162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AD6B0D-B897-48CC-96D8-2289A5C27C8C}">
  <ds:schemaRefs>
    <ds:schemaRef ds:uri="http://schemas.microsoft.com/sharepoint/v3/contenttype/forms"/>
  </ds:schemaRefs>
</ds:datastoreItem>
</file>

<file path=customXml/itemProps2.xml><?xml version="1.0" encoding="utf-8"?>
<ds:datastoreItem xmlns:ds="http://schemas.openxmlformats.org/officeDocument/2006/customXml" ds:itemID="{F01B0468-99A0-4901-8529-A565A6F14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600C75A-454C-41CA-A09C-F4FC1FCDC24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Austin</Template>
  <TotalTime>4421</TotalTime>
  <Words>1372</Words>
  <Application>Microsoft Office PowerPoint</Application>
  <PresentationFormat>On-screen Show (4:3)</PresentationFormat>
  <Paragraphs>105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HCT: The Library Catalogue</vt:lpstr>
      <vt:lpstr>http://libraries.hct.ac.ae/</vt:lpstr>
      <vt:lpstr>http://libraries.hct.ac.ae/</vt:lpstr>
      <vt:lpstr>http://libraries.hct.ac.ae/</vt:lpstr>
      <vt:lpstr>http://libraries.hct.ac.ae/</vt:lpstr>
      <vt:lpstr>http://libraries.hct.ac.ae/</vt:lpstr>
      <vt:lpstr>http://libraries.hct.ac.ae/</vt:lpstr>
      <vt:lpstr>http://libraries.hct.ac.ae/</vt:lpstr>
      <vt:lpstr>http://libraries.hct.ac.ae/</vt:lpstr>
      <vt:lpstr>http://libraries.hct.ac.ae/</vt:lpstr>
      <vt:lpstr>http://libraries.hct.ac.ae/</vt:lpstr>
      <vt:lpstr>PowerPoint Presentation</vt:lpstr>
      <vt:lpstr>A few search tips for  better results </vt:lpstr>
      <vt:lpstr>A few search tips for  better results </vt:lpstr>
      <vt:lpstr>Click SUBJECT HEADINGS or SIMILAR tab for more similar results.</vt:lpstr>
      <vt:lpstr>Use the Advanced 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Dr. Janet Martin</cp:lastModifiedBy>
  <cp:revision>212</cp:revision>
  <cp:lastPrinted>2015-07-06T09:20:36Z</cp:lastPrinted>
  <dcterms:created xsi:type="dcterms:W3CDTF">2013-03-10T05:29:23Z</dcterms:created>
  <dcterms:modified xsi:type="dcterms:W3CDTF">2015-09-27T11:27:59Z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0x010100553213FC937B054092C5BDB40A88DDD9</vt:lpwstr>
  </property>
</Properties>
</file>