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7"/>
  </p:notesMasterIdLst>
  <p:sldIdLst>
    <p:sldId id="256" r:id="rId5"/>
    <p:sldId id="385" r:id="rId6"/>
    <p:sldId id="429" r:id="rId7"/>
    <p:sldId id="432" r:id="rId8"/>
    <p:sldId id="433" r:id="rId9"/>
    <p:sldId id="434" r:id="rId10"/>
    <p:sldId id="435" r:id="rId11"/>
    <p:sldId id="436" r:id="rId12"/>
    <p:sldId id="437" r:id="rId13"/>
    <p:sldId id="440" r:id="rId14"/>
    <p:sldId id="438" r:id="rId15"/>
    <p:sldId id="439" r:id="rId1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50" autoAdjust="0"/>
  </p:normalViewPr>
  <p:slideViewPr>
    <p:cSldViewPr>
      <p:cViewPr varScale="1">
        <p:scale>
          <a:sx n="54" d="100"/>
          <a:sy n="54" d="100"/>
        </p:scale>
        <p:origin x="18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3CD924D-61EA-48A9-ADAB-5F259A230A90}" type="datetimeFigureOut">
              <a:rPr lang="en-US" smtClean="0"/>
              <a:t>8/11/2015</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1FE8537-8CAF-4565-8C7A-D59DC31322BE}" type="slidenum">
              <a:rPr lang="en-US" smtClean="0"/>
              <a:t>‹#›</a:t>
            </a:fld>
            <a:endParaRPr lang="en-US"/>
          </a:p>
        </p:txBody>
      </p:sp>
    </p:spTree>
    <p:extLst>
      <p:ext uri="{BB962C8B-B14F-4D97-AF65-F5344CB8AC3E}">
        <p14:creationId xmlns:p14="http://schemas.microsoft.com/office/powerpoint/2010/main" val="30954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lesson, we will introduce students to </a:t>
            </a:r>
            <a:r>
              <a:rPr lang="en-US" b="1" dirty="0" smtClean="0"/>
              <a:t>Finding Library Books on the Shelf </a:t>
            </a:r>
            <a:r>
              <a:rPr lang="en-US" dirty="0" smtClean="0"/>
              <a:t>– using the catalogue to find print resources, and following the “Call Number” system to locate items in the library</a:t>
            </a:r>
            <a:endParaRPr lang="en-US" baseline="0" dirty="0" smtClean="0">
              <a:sym typeface="Wingdings" panose="05000000000000000000" pitchFamily="2" charset="2"/>
            </a:endParaRPr>
          </a:p>
          <a:p>
            <a:endParaRPr lang="en-US" baseline="0" dirty="0" smtClean="0">
              <a:sym typeface="Wingdings" panose="05000000000000000000" pitchFamily="2" charset="2"/>
            </a:endParaRPr>
          </a:p>
          <a:p>
            <a:r>
              <a:rPr lang="en-US" b="1" baseline="0" dirty="0" smtClean="0">
                <a:sym typeface="Wingdings" panose="05000000000000000000" pitchFamily="2" charset="2"/>
              </a:rPr>
              <a:t>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Finding Library Books on the Shelves PPT (#</a:t>
            </a:r>
            <a:r>
              <a:rPr lang="en-US" b="1" baseline="0" dirty="0" smtClean="0">
                <a:sym typeface="Wingdings" panose="05000000000000000000" pitchFamily="2" charset="2"/>
              </a:rPr>
              <a:t>T57</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VIDEO </a:t>
            </a:r>
            <a:r>
              <a:rPr lang="en-US" b="0" dirty="0" smtClean="0"/>
              <a:t>Reading a call number (Library of Congress) https://www.youtube.com/watch?v=mFzQbknKJM4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F210</a:t>
            </a:r>
            <a:r>
              <a:rPr lang="en-US" sz="1200" kern="1200" dirty="0" smtClean="0">
                <a:solidFill>
                  <a:schemeClr val="tx1"/>
                </a:solidFill>
                <a:effectLst/>
                <a:latin typeface="+mn-lt"/>
                <a:ea typeface="+mn-ea"/>
                <a:cs typeface="+mn-cs"/>
              </a:rPr>
              <a:t> available to students on the </a:t>
            </a:r>
            <a:r>
              <a:rPr lang="en-US" sz="1200" i="1" kern="1200" dirty="0" smtClean="0">
                <a:solidFill>
                  <a:schemeClr val="tx1"/>
                </a:solidFill>
                <a:effectLst/>
                <a:latin typeface="+mn-lt"/>
                <a:ea typeface="+mn-ea"/>
                <a:cs typeface="+mn-cs"/>
              </a:rPr>
              <a:t>HCT Student Research </a:t>
            </a:r>
            <a:r>
              <a:rPr lang="en-US" sz="1200" kern="1200" dirty="0" smtClean="0">
                <a:solidFill>
                  <a:schemeClr val="tx1"/>
                </a:solidFill>
                <a:effectLst/>
                <a:latin typeface="+mn-lt"/>
                <a:ea typeface="+mn-ea"/>
                <a:cs typeface="+mn-cs"/>
              </a:rPr>
              <a:t>website)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WEBLINK – </a:t>
            </a:r>
            <a:r>
              <a:rPr lang="en-US" b="0" dirty="0" smtClean="0"/>
              <a:t>Call number and shelving tutorial  http://www.library.kent.edu/library-congress-tutorial-page-4-tests   An interactive page with drag-and-drop</a:t>
            </a:r>
            <a:r>
              <a:rPr lang="en-US" b="0" baseline="0" dirty="0" smtClean="0"/>
              <a:t> tests.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Call Numbers in the Right Order ACTIVITY (</a:t>
            </a:r>
            <a:r>
              <a:rPr lang="en-US" b="1" dirty="0" smtClean="0"/>
              <a:t>#T58 </a:t>
            </a:r>
            <a:r>
              <a:rPr lang="en-US" b="0" dirty="0" smtClean="0"/>
              <a:t>in </a:t>
            </a:r>
            <a:r>
              <a:rPr lang="en-US" b="0" i="1" dirty="0" smtClean="0"/>
              <a:t>HCT Student Research </a:t>
            </a:r>
            <a:r>
              <a:rPr lang="en-US" b="0" dirty="0" smtClean="0"/>
              <a:t>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Optional prizes for Slide 11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a:t>
            </a:fld>
            <a:endParaRPr lang="en-US"/>
          </a:p>
        </p:txBody>
      </p:sp>
    </p:spTree>
    <p:extLst>
      <p:ext uri="{BB962C8B-B14F-4D97-AF65-F5344CB8AC3E}">
        <p14:creationId xmlns:p14="http://schemas.microsoft.com/office/powerpoint/2010/main" val="369845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Thousands of libraries all over the world use this</a:t>
            </a:r>
            <a:r>
              <a:rPr lang="en-US" baseline="0" dirty="0" smtClean="0"/>
              <a:t> same system as HCT.  </a:t>
            </a:r>
          </a:p>
          <a:p>
            <a:r>
              <a:rPr lang="en-US" baseline="0" dirty="0" smtClean="0"/>
              <a:t>This is called the “</a:t>
            </a:r>
            <a:r>
              <a:rPr lang="en-US" b="1" baseline="0" dirty="0" smtClean="0"/>
              <a:t>Library of Congress</a:t>
            </a:r>
            <a:r>
              <a:rPr lang="en-US" baseline="0" dirty="0" smtClean="0"/>
              <a:t>” system, and could be different from that used by school libraries (often the “Dewey system”)</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a:t>
            </a:fld>
            <a:endParaRPr lang="en-US"/>
          </a:p>
        </p:txBody>
      </p:sp>
    </p:spTree>
    <p:extLst>
      <p:ext uri="{BB962C8B-B14F-4D97-AF65-F5344CB8AC3E}">
        <p14:creationId xmlns:p14="http://schemas.microsoft.com/office/powerpoint/2010/main" val="250038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this would work if the UAE had addresses, but anyway….  Get the idea?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6</a:t>
            </a:fld>
            <a:endParaRPr lang="en-US"/>
          </a:p>
        </p:txBody>
      </p:sp>
    </p:spTree>
    <p:extLst>
      <p:ext uri="{BB962C8B-B14F-4D97-AF65-F5344CB8AC3E}">
        <p14:creationId xmlns:p14="http://schemas.microsoft.com/office/powerpoint/2010/main" val="317620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i.e. in a straight line.</a:t>
            </a:r>
          </a:p>
          <a:p>
            <a:endParaRPr lang="en-US" dirty="0" smtClean="0"/>
          </a:p>
          <a:p>
            <a:r>
              <a:rPr lang="en-US" dirty="0" smtClean="0"/>
              <a:t>(PPT and information about searching the HCT library catalogues to be found at </a:t>
            </a:r>
            <a:r>
              <a:rPr lang="en-US" b="1" dirty="0" smtClean="0"/>
              <a:t>#T55 </a:t>
            </a:r>
            <a:r>
              <a:rPr lang="en-US" dirty="0" smtClean="0"/>
              <a:t>in the </a:t>
            </a:r>
            <a:r>
              <a:rPr lang="en-US" i="1" dirty="0" smtClean="0"/>
              <a:t>HCT Student Research </a:t>
            </a:r>
            <a:r>
              <a:rPr lang="en-US" dirty="0" smtClean="0"/>
              <a:t>website)</a:t>
            </a:r>
          </a:p>
          <a:p>
            <a:endParaRPr lang="en-US" dirty="0" smtClean="0"/>
          </a:p>
          <a:p>
            <a:r>
              <a:rPr lang="en-US" b="1" dirty="0" smtClean="0"/>
              <a:t>NOTE</a:t>
            </a:r>
            <a:r>
              <a:rPr lang="en-US" dirty="0" smtClean="0"/>
              <a:t> Check that the book we are after is</a:t>
            </a:r>
            <a:r>
              <a:rPr lang="en-US" baseline="0" dirty="0" smtClean="0"/>
              <a:t> in the library you are located in, and that it’s available on the shelf.</a:t>
            </a:r>
          </a:p>
          <a:p>
            <a:r>
              <a:rPr lang="en-US" baseline="0" dirty="0" smtClean="0"/>
              <a:t>Take a picture or write down the number.  </a:t>
            </a:r>
            <a:r>
              <a:rPr lang="en-US" b="1" baseline="0" dirty="0" smtClean="0"/>
              <a:t>This is our address to follow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7</a:t>
            </a:fld>
            <a:endParaRPr lang="en-US"/>
          </a:p>
        </p:txBody>
      </p:sp>
    </p:spTree>
    <p:extLst>
      <p:ext uri="{BB962C8B-B14F-4D97-AF65-F5344CB8AC3E}">
        <p14:creationId xmlns:p14="http://schemas.microsoft.com/office/powerpoint/2010/main" val="329023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i.e. on</a:t>
            </a:r>
            <a:r>
              <a:rPr lang="en-US" b="1" baseline="0" dirty="0" smtClean="0"/>
              <a:t> a book spine in different lines</a:t>
            </a:r>
          </a:p>
          <a:p>
            <a:endParaRPr lang="en-US" b="1" baseline="0" dirty="0" smtClean="0"/>
          </a:p>
          <a:p>
            <a:r>
              <a:rPr lang="en-US" b="0" baseline="0" dirty="0" smtClean="0"/>
              <a:t>So what do these numbers and letters all mean?</a:t>
            </a:r>
          </a:p>
        </p:txBody>
      </p:sp>
      <p:sp>
        <p:nvSpPr>
          <p:cNvPr id="4" name="Slide Number Placeholder 3"/>
          <p:cNvSpPr>
            <a:spLocks noGrp="1"/>
          </p:cNvSpPr>
          <p:nvPr>
            <p:ph type="sldNum" sz="quarter" idx="10"/>
          </p:nvPr>
        </p:nvSpPr>
        <p:spPr/>
        <p:txBody>
          <a:bodyPr/>
          <a:lstStyle/>
          <a:p>
            <a:fld id="{51FE8537-8CAF-4565-8C7A-D59DC31322BE}" type="slidenum">
              <a:rPr lang="en-US" smtClean="0"/>
              <a:t>8</a:t>
            </a:fld>
            <a:endParaRPr lang="en-US"/>
          </a:p>
        </p:txBody>
      </p:sp>
    </p:spTree>
    <p:extLst>
      <p:ext uri="{BB962C8B-B14F-4D97-AF65-F5344CB8AC3E}">
        <p14:creationId xmlns:p14="http://schemas.microsoft.com/office/powerpoint/2010/main" val="348738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on the image – hyperlinked to the YouTube video</a:t>
            </a:r>
          </a:p>
          <a:p>
            <a:r>
              <a:rPr lang="en-US" b="1" dirty="0" smtClean="0"/>
              <a:t>Reading a call number (Library of Congress) </a:t>
            </a:r>
            <a:r>
              <a:rPr lang="en-US" b="0" dirty="0" smtClean="0"/>
              <a:t>https://www.youtube.com/watch?v=mFzQbknKJM4</a:t>
            </a:r>
            <a:endParaRPr lang="en-US" b="0" baseline="0" dirty="0" smtClean="0"/>
          </a:p>
          <a:p>
            <a:endParaRPr lang="en-US" b="1" baseline="0" dirty="0" smtClean="0"/>
          </a:p>
          <a:p>
            <a:r>
              <a:rPr lang="en-US" sz="1200" kern="1200" dirty="0" smtClean="0">
                <a:solidFill>
                  <a:schemeClr val="tx1"/>
                </a:solidFill>
                <a:effectLst/>
                <a:latin typeface="+mn-lt"/>
                <a:ea typeface="+mn-ea"/>
                <a:cs typeface="+mn-cs"/>
              </a:rPr>
              <a:t>An easy basic introduction to what call numbers mean, and how to use them to find resources on the library shelves.  </a:t>
            </a:r>
            <a:r>
              <a:rPr lang="en-US" sz="1200" b="1" kern="1200" dirty="0" smtClean="0">
                <a:solidFill>
                  <a:schemeClr val="tx1"/>
                </a:solidFill>
                <a:effectLst/>
                <a:latin typeface="+mn-lt"/>
                <a:ea typeface="+mn-ea"/>
                <a:cs typeface="+mn-cs"/>
              </a:rPr>
              <a:t>Useful 1-1:46 </a:t>
            </a:r>
            <a:r>
              <a:rPr lang="en-US" sz="1200" b="1"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Produced by Douglas College Libraries, US.  Video is 2:07 min.  (Resource #</a:t>
            </a:r>
            <a:r>
              <a:rPr lang="en-US" sz="1200" b="1" kern="1200" dirty="0" smtClean="0">
                <a:solidFill>
                  <a:schemeClr val="tx1"/>
                </a:solidFill>
                <a:effectLst/>
                <a:latin typeface="+mn-lt"/>
                <a:ea typeface="+mn-ea"/>
                <a:cs typeface="+mn-cs"/>
              </a:rPr>
              <a:t>F210</a:t>
            </a:r>
            <a:r>
              <a:rPr lang="en-US" sz="1200" kern="1200" dirty="0" smtClean="0">
                <a:solidFill>
                  <a:schemeClr val="tx1"/>
                </a:solidFill>
                <a:effectLst/>
                <a:latin typeface="+mn-lt"/>
                <a:ea typeface="+mn-ea"/>
                <a:cs typeface="+mn-cs"/>
              </a:rPr>
              <a:t> available to students on the </a:t>
            </a:r>
            <a:r>
              <a:rPr lang="en-US" sz="1200" i="1" kern="1200" dirty="0" smtClean="0">
                <a:solidFill>
                  <a:schemeClr val="tx1"/>
                </a:solidFill>
                <a:effectLst/>
                <a:latin typeface="+mn-lt"/>
                <a:ea typeface="+mn-ea"/>
                <a:cs typeface="+mn-cs"/>
              </a:rPr>
              <a:t>HCT Student Research </a:t>
            </a:r>
            <a:r>
              <a:rPr lang="en-US" sz="1200" kern="1200" dirty="0" smtClean="0">
                <a:solidFill>
                  <a:schemeClr val="tx1"/>
                </a:solidFill>
                <a:effectLst/>
                <a:latin typeface="+mn-lt"/>
                <a:ea typeface="+mn-ea"/>
                <a:cs typeface="+mn-cs"/>
              </a:rPr>
              <a:t>website)</a:t>
            </a:r>
            <a:endParaRPr lang="en-US"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9</a:t>
            </a:fld>
            <a:endParaRPr lang="en-US"/>
          </a:p>
        </p:txBody>
      </p:sp>
    </p:spTree>
    <p:extLst>
      <p:ext uri="{BB962C8B-B14F-4D97-AF65-F5344CB8AC3E}">
        <p14:creationId xmlns:p14="http://schemas.microsoft.com/office/powerpoint/2010/main" val="252321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in summary</a:t>
            </a:r>
            <a:r>
              <a:rPr lang="en-US" b="0" dirty="0" smtClean="0"/>
              <a:t>, these are the main areas for “call numbers” used at HCT (Library of Congress system), and what they mean.</a:t>
            </a:r>
            <a:endParaRPr lang="en-US"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10</a:t>
            </a:fld>
            <a:endParaRPr lang="en-US"/>
          </a:p>
        </p:txBody>
      </p:sp>
    </p:spTree>
    <p:extLst>
      <p:ext uri="{BB962C8B-B14F-4D97-AF65-F5344CB8AC3E}">
        <p14:creationId xmlns:p14="http://schemas.microsoft.com/office/powerpoint/2010/main" val="76525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on the image – hyperlinked to the Internet</a:t>
            </a:r>
          </a:p>
          <a:p>
            <a:r>
              <a:rPr lang="en-US" b="1" dirty="0" smtClean="0"/>
              <a:t>Call number and shelving tutorial  </a:t>
            </a:r>
            <a:r>
              <a:rPr lang="en-US" b="0" dirty="0" smtClean="0"/>
              <a:t>http://www.library.kent.edu/library-congress-tutorial-page-4-tests</a:t>
            </a:r>
          </a:p>
          <a:p>
            <a:endParaRPr lang="en-US" b="0" dirty="0" smtClean="0"/>
          </a:p>
          <a:p>
            <a:r>
              <a:rPr lang="en-US" b="0" dirty="0" smtClean="0"/>
              <a:t>This is an excellent interactive page where student drag-and-drop “books” into the right order.  The</a:t>
            </a:r>
            <a:r>
              <a:rPr lang="en-US" b="0" baseline="0" dirty="0" smtClean="0"/>
              <a:t> page will ask to check, and then tell you “correct”, or try again </a:t>
            </a:r>
            <a:r>
              <a:rPr lang="en-US" b="0" baseline="0" dirty="0" smtClean="0">
                <a:sym typeface="Wingdings" panose="05000000000000000000" pitchFamily="2" charset="2"/>
              </a:rPr>
              <a:t></a:t>
            </a:r>
          </a:p>
          <a:p>
            <a:r>
              <a:rPr lang="en-US" b="0" baseline="0" dirty="0" smtClean="0">
                <a:sym typeface="Wingdings" panose="05000000000000000000" pitchFamily="2" charset="2"/>
              </a:rPr>
              <a:t>Some are quite difficult!</a:t>
            </a:r>
          </a:p>
          <a:p>
            <a:r>
              <a:rPr lang="en-US" b="0" baseline="0" dirty="0" smtClean="0">
                <a:sym typeface="Wingdings" panose="05000000000000000000" pitchFamily="2" charset="2"/>
              </a:rPr>
              <a:t>How many can students get correct?</a:t>
            </a:r>
            <a:endParaRPr lang="en-US" b="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11</a:t>
            </a:fld>
            <a:endParaRPr lang="en-US"/>
          </a:p>
        </p:txBody>
      </p:sp>
    </p:spTree>
    <p:extLst>
      <p:ext uri="{BB962C8B-B14F-4D97-AF65-F5344CB8AC3E}">
        <p14:creationId xmlns:p14="http://schemas.microsoft.com/office/powerpoint/2010/main" val="95087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students are still having problems, or as an alternative short activity, try </a:t>
            </a:r>
            <a:r>
              <a:rPr lang="en-US" b="1" dirty="0" smtClean="0"/>
              <a:t>#T58 </a:t>
            </a:r>
            <a:r>
              <a:rPr lang="en-US" b="0" dirty="0" smtClean="0"/>
              <a:t>Call Numbers in the Right Order ACTIVITY from </a:t>
            </a:r>
            <a:r>
              <a:rPr lang="en-US" b="0" i="1" dirty="0" smtClean="0"/>
              <a:t>HCT Student Research </a:t>
            </a:r>
            <a:r>
              <a:rPr lang="en-US" b="0" dirty="0" smtClean="0"/>
              <a:t>website.  </a:t>
            </a:r>
          </a:p>
          <a:p>
            <a:r>
              <a:rPr lang="en-US" b="0" dirty="0" smtClean="0"/>
              <a:t>This activity is mobile</a:t>
            </a:r>
            <a:r>
              <a:rPr lang="en-US" b="0" baseline="0" dirty="0" smtClean="0"/>
              <a:t> and quick, as students are asked to get themselves into call number order at the front of the class, as if they were books on the shelf.</a:t>
            </a:r>
          </a:p>
          <a:p>
            <a:endParaRPr lang="en-US" b="0" baseline="0" dirty="0" smtClean="0"/>
          </a:p>
          <a:p>
            <a:r>
              <a:rPr lang="en-US" b="1" baseline="0" dirty="0" smtClean="0"/>
              <a:t>NOTE</a:t>
            </a:r>
            <a:r>
              <a:rPr lang="en-US" b="0" baseline="0" dirty="0" smtClean="0"/>
              <a:t> Reminder that when students go to the shelf, the library tries to keep other books on the same topic in the same place (the call number first places all books together on the </a:t>
            </a:r>
            <a:r>
              <a:rPr lang="en-US" b="0" baseline="0" smtClean="0"/>
              <a:t>same subject), </a:t>
            </a:r>
            <a:r>
              <a:rPr lang="en-US" b="0" baseline="0" dirty="0" smtClean="0"/>
              <a:t>so browse the shelves nearby for other similar resources </a:t>
            </a:r>
            <a:r>
              <a:rPr lang="en-US" b="0" baseline="0" dirty="0" smtClean="0">
                <a:sym typeface="Wingdings" panose="05000000000000000000" pitchFamily="2" charset="2"/>
              </a:rPr>
              <a:t></a:t>
            </a:r>
            <a:endParaRPr lang="en-US" b="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12</a:t>
            </a:fld>
            <a:endParaRPr lang="en-US"/>
          </a:p>
        </p:txBody>
      </p:sp>
    </p:spTree>
    <p:extLst>
      <p:ext uri="{BB962C8B-B14F-4D97-AF65-F5344CB8AC3E}">
        <p14:creationId xmlns:p14="http://schemas.microsoft.com/office/powerpoint/2010/main" val="293845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E9B95CC-6DFA-4947-A31B-E10C3A2E17D4}" type="datetimeFigureOut">
              <a:rPr lang="en-US" smtClean="0"/>
              <a:t>8/11/2015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6352C64-C462-4C0C-8796-03B10BE701D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B95CC-6DFA-4947-A31B-E10C3A2E17D4}"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B95CC-6DFA-4947-A31B-E10C3A2E17D4}"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B95CC-6DFA-4947-A31B-E10C3A2E17D4}"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B95CC-6DFA-4947-A31B-E10C3A2E17D4}"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E9B95CC-6DFA-4947-A31B-E10C3A2E17D4}" type="datetimeFigureOut">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9B95CC-6DFA-4947-A31B-E10C3A2E17D4}" type="datetimeFigureOut">
              <a:rPr lang="en-US" smtClean="0"/>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B95CC-6DFA-4947-A31B-E10C3A2E17D4}" type="datetimeFigureOut">
              <a:rPr lang="en-US" smtClean="0"/>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B95CC-6DFA-4947-A31B-E10C3A2E17D4}" type="datetimeFigureOut">
              <a:rPr lang="en-US" smtClean="0"/>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9B95CC-6DFA-4947-A31B-E10C3A2E17D4}" type="datetimeFigureOut">
              <a:rPr lang="en-US" smtClean="0"/>
              <a:t>8/11/2015</a:t>
            </a:fld>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B95CC-6DFA-4947-A31B-E10C3A2E17D4}" type="datetimeFigureOut">
              <a:rPr lang="en-US" smtClean="0"/>
              <a:t>8/11/2015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E9B95CC-6DFA-4947-A31B-E10C3A2E17D4}" type="datetimeFigureOut">
              <a:rPr lang="en-US" smtClean="0"/>
              <a:t>8/11/2015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6352C64-C462-4C0C-8796-03B10BE701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ibrary.kent.edu/library-congress-tutorial-page-4-tes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FzQbknKJM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429000"/>
            <a:ext cx="3313355" cy="1702160"/>
          </a:xfrm>
        </p:spPr>
        <p:txBody>
          <a:bodyPr>
            <a:normAutofit fontScale="90000"/>
          </a:bodyPr>
          <a:lstStyle/>
          <a:p>
            <a:r>
              <a:rPr lang="en-US" b="1" dirty="0" smtClean="0"/>
              <a:t>Finding </a:t>
            </a:r>
            <a:br>
              <a:rPr lang="en-US" b="1" dirty="0" smtClean="0"/>
            </a:br>
            <a:r>
              <a:rPr lang="en-US" b="1" dirty="0" smtClean="0"/>
              <a:t>Library Books</a:t>
            </a:r>
            <a:r>
              <a:rPr lang="en-US" dirty="0" smtClean="0"/>
              <a:t/>
            </a:r>
            <a:br>
              <a:rPr lang="en-US" dirty="0" smtClean="0"/>
            </a:br>
            <a:r>
              <a:rPr lang="en-US" sz="2200" dirty="0" smtClean="0"/>
              <a:t>on the </a:t>
            </a:r>
            <a:br>
              <a:rPr lang="en-US" sz="2200" dirty="0" smtClean="0"/>
            </a:br>
            <a:r>
              <a:rPr lang="en-US" b="1" dirty="0" smtClean="0"/>
              <a:t>Shelf</a:t>
            </a:r>
            <a:endParaRPr lang="en-US" b="1" dirty="0"/>
          </a:p>
        </p:txBody>
      </p:sp>
    </p:spTree>
    <p:extLst>
      <p:ext uri="{BB962C8B-B14F-4D97-AF65-F5344CB8AC3E}">
        <p14:creationId xmlns:p14="http://schemas.microsoft.com/office/powerpoint/2010/main" val="5208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6" y="289261"/>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pic>
        <p:nvPicPr>
          <p:cNvPr id="4" name="Picture 3"/>
          <p:cNvPicPr>
            <a:picLocks noChangeAspect="1"/>
          </p:cNvPicPr>
          <p:nvPr/>
        </p:nvPicPr>
        <p:blipFill>
          <a:blip r:embed="rId3"/>
          <a:stretch>
            <a:fillRect/>
          </a:stretch>
        </p:blipFill>
        <p:spPr>
          <a:xfrm>
            <a:off x="1219200" y="1432261"/>
            <a:ext cx="6840071" cy="4935669"/>
          </a:xfrm>
          <a:prstGeom prst="rect">
            <a:avLst/>
          </a:prstGeom>
        </p:spPr>
      </p:pic>
    </p:spTree>
    <p:extLst>
      <p:ext uri="{BB962C8B-B14F-4D97-AF65-F5344CB8AC3E}">
        <p14:creationId xmlns:p14="http://schemas.microsoft.com/office/powerpoint/2010/main" val="4162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609600" y="5410200"/>
            <a:ext cx="7924799" cy="762000"/>
          </a:xfrm>
        </p:spPr>
        <p:txBody>
          <a:bodyPr>
            <a:normAutofit fontScale="70000" lnSpcReduction="20000"/>
          </a:bodyPr>
          <a:lstStyle/>
          <a:p>
            <a:pPr marL="68580" indent="0">
              <a:buNone/>
            </a:pPr>
            <a:r>
              <a:rPr lang="en-US" b="1" dirty="0" smtClean="0"/>
              <a:t>	</a:t>
            </a:r>
          </a:p>
          <a:p>
            <a:pPr marL="68580" indent="0">
              <a:buNone/>
            </a:pPr>
            <a:r>
              <a:rPr lang="en-US" b="1" dirty="0" smtClean="0"/>
              <a:t> </a:t>
            </a:r>
            <a:r>
              <a:rPr lang="en-US" sz="2600" b="1" dirty="0">
                <a:hlinkClick r:id="rId3"/>
              </a:rPr>
              <a:t>http://</a:t>
            </a:r>
            <a:r>
              <a:rPr lang="en-US" sz="2600" b="1" dirty="0" smtClean="0">
                <a:hlinkClick r:id="rId3"/>
              </a:rPr>
              <a:t>www.library.kent.edu/library-congress-tutorial-page-4-tests</a:t>
            </a:r>
            <a:r>
              <a:rPr lang="en-US" sz="2600" b="1" dirty="0" smtClean="0"/>
              <a:t> </a:t>
            </a:r>
            <a:endParaRPr lang="en-US" sz="2600" b="1" dirty="0"/>
          </a:p>
          <a:p>
            <a:pPr marL="68580" indent="0">
              <a:buNone/>
            </a:pPr>
            <a:endParaRPr lang="en-US" dirty="0"/>
          </a:p>
        </p:txBody>
      </p:sp>
      <p:sp>
        <p:nvSpPr>
          <p:cNvPr id="5" name="TextBox 4"/>
          <p:cNvSpPr txBox="1"/>
          <p:nvPr/>
        </p:nvSpPr>
        <p:spPr>
          <a:xfrm>
            <a:off x="761999" y="1694527"/>
            <a:ext cx="3249706" cy="3693319"/>
          </a:xfrm>
          <a:prstGeom prst="rect">
            <a:avLst/>
          </a:prstGeom>
          <a:noFill/>
        </p:spPr>
        <p:txBody>
          <a:bodyPr wrap="square" rtlCol="0">
            <a:spAutoFit/>
          </a:bodyPr>
          <a:lstStyle/>
          <a:p>
            <a:pPr algn="ctr"/>
            <a:r>
              <a:rPr lang="en-US" sz="3200" dirty="0" smtClean="0"/>
              <a:t>Testing, testing.</a:t>
            </a:r>
          </a:p>
          <a:p>
            <a:pPr algn="ctr"/>
            <a:endParaRPr lang="en-US" sz="1000" b="1" dirty="0"/>
          </a:p>
          <a:p>
            <a:pPr algn="ctr"/>
            <a:r>
              <a:rPr lang="en-US" sz="3200" b="1" dirty="0" smtClean="0"/>
              <a:t>Now go to Kent State University website to try these fun </a:t>
            </a:r>
          </a:p>
          <a:p>
            <a:pPr algn="ctr"/>
            <a:r>
              <a:rPr lang="en-US" sz="3200" b="1" dirty="0" smtClean="0"/>
              <a:t>drag-and-drop</a:t>
            </a:r>
          </a:p>
          <a:p>
            <a:pPr algn="ctr"/>
            <a:r>
              <a:rPr lang="en-US" sz="3200" b="1" dirty="0" smtClean="0"/>
              <a:t> tests</a:t>
            </a:r>
            <a:endParaRPr lang="en-US" sz="3200" b="1" dirty="0"/>
          </a:p>
        </p:txBody>
      </p:sp>
      <p:pic>
        <p:nvPicPr>
          <p:cNvPr id="4" name="Picture 3">
            <a:hlinkClick r:id="rId3"/>
          </p:cNvPr>
          <p:cNvPicPr>
            <a:picLocks noChangeAspect="1"/>
          </p:cNvPicPr>
          <p:nvPr/>
        </p:nvPicPr>
        <p:blipFill>
          <a:blip r:embed="rId4"/>
          <a:stretch>
            <a:fillRect/>
          </a:stretch>
        </p:blipFill>
        <p:spPr>
          <a:xfrm>
            <a:off x="4572000" y="1694527"/>
            <a:ext cx="3788811" cy="3214278"/>
          </a:xfrm>
          <a:prstGeom prst="rect">
            <a:avLst/>
          </a:prstGeom>
        </p:spPr>
      </p:pic>
    </p:spTree>
    <p:extLst>
      <p:ext uri="{BB962C8B-B14F-4D97-AF65-F5344CB8AC3E}">
        <p14:creationId xmlns:p14="http://schemas.microsoft.com/office/powerpoint/2010/main" val="4766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5" name="TextBox 4"/>
          <p:cNvSpPr txBox="1"/>
          <p:nvPr/>
        </p:nvSpPr>
        <p:spPr>
          <a:xfrm>
            <a:off x="770964" y="1428557"/>
            <a:ext cx="7696201" cy="2185214"/>
          </a:xfrm>
          <a:prstGeom prst="rect">
            <a:avLst/>
          </a:prstGeom>
          <a:noFill/>
        </p:spPr>
        <p:txBody>
          <a:bodyPr wrap="square" rtlCol="0">
            <a:spAutoFit/>
          </a:bodyPr>
          <a:lstStyle/>
          <a:p>
            <a:pPr algn="ctr"/>
            <a:r>
              <a:rPr lang="en-US" sz="3200" dirty="0" smtClean="0"/>
              <a:t>Time to search the library catalogue, and find what you need on the shelves </a:t>
            </a:r>
          </a:p>
          <a:p>
            <a:pPr algn="ctr"/>
            <a:endParaRPr lang="en-US" sz="1200" b="1" dirty="0"/>
          </a:p>
          <a:p>
            <a:pPr algn="ctr"/>
            <a:r>
              <a:rPr lang="en-US" sz="2800" b="1" dirty="0" smtClean="0"/>
              <a:t>Library staff are always there to help </a:t>
            </a:r>
            <a:r>
              <a:rPr lang="en-US" sz="2800" b="1" dirty="0" smtClean="0">
                <a:sym typeface="Wingdings" panose="05000000000000000000" pitchFamily="2" charset="2"/>
              </a:rPr>
              <a:t></a:t>
            </a:r>
            <a:endParaRPr lang="en-US" sz="2800" b="1" dirty="0"/>
          </a:p>
        </p:txBody>
      </p:sp>
      <p:pic>
        <p:nvPicPr>
          <p:cNvPr id="8" name="Picture 7"/>
          <p:cNvPicPr>
            <a:picLocks noChangeAspect="1"/>
          </p:cNvPicPr>
          <p:nvPr/>
        </p:nvPicPr>
        <p:blipFill>
          <a:blip r:embed="rId3"/>
          <a:stretch>
            <a:fillRect/>
          </a:stretch>
        </p:blipFill>
        <p:spPr>
          <a:xfrm>
            <a:off x="990600" y="3810000"/>
            <a:ext cx="7186108" cy="2593712"/>
          </a:xfrm>
          <a:prstGeom prst="rect">
            <a:avLst/>
          </a:prstGeom>
        </p:spPr>
      </p:pic>
    </p:spTree>
    <p:extLst>
      <p:ext uri="{BB962C8B-B14F-4D97-AF65-F5344CB8AC3E}">
        <p14:creationId xmlns:p14="http://schemas.microsoft.com/office/powerpoint/2010/main" val="37694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441" y="838200"/>
            <a:ext cx="6777317" cy="762000"/>
          </a:xfrm>
        </p:spPr>
        <p:txBody>
          <a:bodyPr/>
          <a:lstStyle/>
          <a:p>
            <a:pPr marL="68580" indent="0" algn="ctr">
              <a:buNone/>
            </a:pPr>
            <a:r>
              <a:rPr lang="en-US" sz="4000" b="1" dirty="0">
                <a:solidFill>
                  <a:srgbClr val="00B050"/>
                </a:solidFill>
              </a:rPr>
              <a:t>http://libraries.hct.ac.ae/</a:t>
            </a:r>
          </a:p>
          <a:p>
            <a:endParaRPr lang="en-US" dirty="0"/>
          </a:p>
        </p:txBody>
      </p:sp>
      <p:pic>
        <p:nvPicPr>
          <p:cNvPr id="4" name="Picture 3" descr="IMG_0211.jpg"/>
          <p:cNvPicPr>
            <a:picLocks noChangeAspect="1"/>
          </p:cNvPicPr>
          <p:nvPr/>
        </p:nvPicPr>
        <p:blipFill>
          <a:blip r:embed="rId3" cstate="print"/>
          <a:stretch>
            <a:fillRect/>
          </a:stretch>
        </p:blipFill>
        <p:spPr>
          <a:xfrm>
            <a:off x="457200" y="3124200"/>
            <a:ext cx="8305800" cy="3429000"/>
          </a:xfrm>
          <a:prstGeom prst="rect">
            <a:avLst/>
          </a:prstGeom>
          <a:ln w="38100">
            <a:solidFill>
              <a:schemeClr val="accent2">
                <a:lumMod val="75000"/>
              </a:schemeClr>
            </a:solidFill>
          </a:ln>
        </p:spPr>
      </p:pic>
      <p:sp>
        <p:nvSpPr>
          <p:cNvPr id="2" name="TextBox 1"/>
          <p:cNvSpPr txBox="1"/>
          <p:nvPr/>
        </p:nvSpPr>
        <p:spPr>
          <a:xfrm>
            <a:off x="762000" y="1752600"/>
            <a:ext cx="7619999" cy="1077218"/>
          </a:xfrm>
          <a:prstGeom prst="rect">
            <a:avLst/>
          </a:prstGeom>
          <a:noFill/>
        </p:spPr>
        <p:txBody>
          <a:bodyPr wrap="square" rtlCol="0">
            <a:spAutoFit/>
          </a:bodyPr>
          <a:lstStyle/>
          <a:p>
            <a:pPr algn="ctr"/>
            <a:r>
              <a:rPr lang="en-US" sz="3200" dirty="0" smtClean="0"/>
              <a:t>Libraries use </a:t>
            </a:r>
            <a:r>
              <a:rPr lang="en-US" sz="3200" b="1" dirty="0" smtClean="0"/>
              <a:t>“call numbers” </a:t>
            </a:r>
            <a:r>
              <a:rPr lang="en-US" sz="3200" dirty="0" smtClean="0"/>
              <a:t>to organize books and shelf resources.</a:t>
            </a:r>
            <a:endParaRPr lang="en-US" sz="3200" dirty="0"/>
          </a:p>
        </p:txBody>
      </p:sp>
    </p:spTree>
    <p:extLst>
      <p:ext uri="{BB962C8B-B14F-4D97-AF65-F5344CB8AC3E}">
        <p14:creationId xmlns:p14="http://schemas.microsoft.com/office/powerpoint/2010/main" val="96041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1" y="651555"/>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533400" y="2186970"/>
            <a:ext cx="8153400" cy="3046988"/>
          </a:xfrm>
          <a:prstGeom prst="rect">
            <a:avLst/>
          </a:prstGeom>
          <a:noFill/>
        </p:spPr>
        <p:txBody>
          <a:bodyPr wrap="square" rtlCol="0">
            <a:spAutoFit/>
          </a:bodyPr>
          <a:lstStyle/>
          <a:p>
            <a:pPr algn="ctr"/>
            <a:r>
              <a:rPr lang="en-US" sz="3200" dirty="0" smtClean="0"/>
              <a:t>Think of a “call number” as an </a:t>
            </a:r>
            <a:r>
              <a:rPr lang="en-US" sz="3200" b="1" dirty="0" smtClean="0"/>
              <a:t>address</a:t>
            </a:r>
            <a:r>
              <a:rPr lang="en-US" sz="3200" dirty="0" smtClean="0"/>
              <a:t> on the library shelf.  How would you find that ONE item among thousands?</a:t>
            </a:r>
          </a:p>
          <a:p>
            <a:pPr algn="ctr"/>
            <a:endParaRPr lang="en-US" sz="3200" dirty="0"/>
          </a:p>
          <a:p>
            <a:pPr algn="ctr"/>
            <a:r>
              <a:rPr lang="en-US" sz="3200" dirty="0" smtClean="0"/>
              <a:t>Just like trying to find the location of the Dubai Museum …</a:t>
            </a:r>
            <a:endParaRPr lang="en-US" sz="3200" dirty="0"/>
          </a:p>
        </p:txBody>
      </p:sp>
    </p:spTree>
    <p:extLst>
      <p:ext uri="{BB962C8B-B14F-4D97-AF65-F5344CB8AC3E}">
        <p14:creationId xmlns:p14="http://schemas.microsoft.com/office/powerpoint/2010/main" val="19884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484094" y="1478340"/>
            <a:ext cx="8153400" cy="584775"/>
          </a:xfrm>
          <a:prstGeom prst="rect">
            <a:avLst/>
          </a:prstGeom>
          <a:noFill/>
        </p:spPr>
        <p:txBody>
          <a:bodyPr wrap="square" rtlCol="0">
            <a:spAutoFit/>
          </a:bodyPr>
          <a:lstStyle/>
          <a:p>
            <a:pPr algn="ctr"/>
            <a:r>
              <a:rPr lang="en-US" sz="3200" dirty="0" smtClean="0"/>
              <a:t>You can start with a general idea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094" y="2362200"/>
            <a:ext cx="5232400" cy="3708400"/>
          </a:xfrm>
          <a:prstGeom prst="rect">
            <a:avLst/>
          </a:prstGeom>
        </p:spPr>
      </p:pic>
    </p:spTree>
    <p:extLst>
      <p:ext uri="{BB962C8B-B14F-4D97-AF65-F5344CB8AC3E}">
        <p14:creationId xmlns:p14="http://schemas.microsoft.com/office/powerpoint/2010/main" val="386602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484094" y="1478340"/>
            <a:ext cx="8153400" cy="584775"/>
          </a:xfrm>
          <a:prstGeom prst="rect">
            <a:avLst/>
          </a:prstGeom>
          <a:noFill/>
        </p:spPr>
        <p:txBody>
          <a:bodyPr wrap="square" rtlCol="0">
            <a:spAutoFit/>
          </a:bodyPr>
          <a:lstStyle/>
          <a:p>
            <a:pPr algn="ctr"/>
            <a:r>
              <a:rPr lang="en-US" sz="3200" dirty="0" smtClean="0"/>
              <a:t>Narrow your area of interest …</a:t>
            </a:r>
            <a:endParaRPr lang="en-US" sz="3200" dirty="0"/>
          </a:p>
        </p:txBody>
      </p:sp>
      <p:pic>
        <p:nvPicPr>
          <p:cNvPr id="7" name="Picture 4" descr="http://www.dubaicityhotel.com/wp-content/uploads/2007/12/dubai-city-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56" y="2261346"/>
            <a:ext cx="70770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9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484094" y="1478340"/>
            <a:ext cx="8153400" cy="584775"/>
          </a:xfrm>
          <a:prstGeom prst="rect">
            <a:avLst/>
          </a:prstGeom>
          <a:noFill/>
        </p:spPr>
        <p:txBody>
          <a:bodyPr wrap="square" rtlCol="0">
            <a:spAutoFit/>
          </a:bodyPr>
          <a:lstStyle/>
          <a:p>
            <a:pPr algn="ctr"/>
            <a:r>
              <a:rPr lang="en-US" sz="3200" dirty="0" smtClean="0"/>
              <a:t>Find what you’re looking for…</a:t>
            </a:r>
            <a:endParaRPr lang="en-US" sz="3200" dirty="0"/>
          </a:p>
        </p:txBody>
      </p:sp>
      <p:pic>
        <p:nvPicPr>
          <p:cNvPr id="6" name="Picture 6" descr="http://www.dubai-information-site.com/image-files/map-of-dub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21" y="2176428"/>
            <a:ext cx="5474746" cy="4106060"/>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3124200" y="3810000"/>
            <a:ext cx="1524000" cy="1334441"/>
          </a:xfrm>
          <a:prstGeom prst="star5">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5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084" y="2776480"/>
            <a:ext cx="7406528" cy="2577678"/>
          </a:xfrm>
          <a:prstGeom prst="rect">
            <a:avLst/>
          </a:prstGeom>
        </p:spPr>
      </p:pic>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484094" y="1478340"/>
            <a:ext cx="8153400" cy="1077218"/>
          </a:xfrm>
          <a:prstGeom prst="rect">
            <a:avLst/>
          </a:prstGeom>
          <a:noFill/>
        </p:spPr>
        <p:txBody>
          <a:bodyPr wrap="square" rtlCol="0">
            <a:spAutoFit/>
          </a:bodyPr>
          <a:lstStyle/>
          <a:p>
            <a:pPr algn="ctr"/>
            <a:r>
              <a:rPr lang="en-US" sz="3200" dirty="0" smtClean="0"/>
              <a:t>When you have used the library </a:t>
            </a:r>
            <a:r>
              <a:rPr lang="en-US" sz="3200" b="1" dirty="0" smtClean="0"/>
              <a:t>catalogue</a:t>
            </a:r>
            <a:r>
              <a:rPr lang="en-US" sz="3200" dirty="0" smtClean="0"/>
              <a:t> to find a book on the shelf</a:t>
            </a:r>
            <a:endParaRPr lang="en-US" sz="3200" dirty="0"/>
          </a:p>
        </p:txBody>
      </p:sp>
      <p:sp>
        <p:nvSpPr>
          <p:cNvPr id="7" name="TextBox 6"/>
          <p:cNvSpPr txBox="1"/>
          <p:nvPr/>
        </p:nvSpPr>
        <p:spPr>
          <a:xfrm>
            <a:off x="1584212" y="5587425"/>
            <a:ext cx="6629400" cy="584775"/>
          </a:xfrm>
          <a:prstGeom prst="rect">
            <a:avLst/>
          </a:prstGeom>
          <a:noFill/>
        </p:spPr>
        <p:txBody>
          <a:bodyPr wrap="square" rtlCol="0">
            <a:spAutoFit/>
          </a:bodyPr>
          <a:lstStyle/>
          <a:p>
            <a:r>
              <a:rPr lang="en-US" sz="3200" dirty="0" smtClean="0"/>
              <a:t>… the call number looks like this.</a:t>
            </a:r>
            <a:endParaRPr lang="en-US" sz="3200" dirty="0"/>
          </a:p>
        </p:txBody>
      </p:sp>
      <p:sp>
        <p:nvSpPr>
          <p:cNvPr id="9" name="Up Arrow 8"/>
          <p:cNvSpPr/>
          <p:nvPr/>
        </p:nvSpPr>
        <p:spPr>
          <a:xfrm>
            <a:off x="2438400" y="5029200"/>
            <a:ext cx="381000" cy="558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87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03823" y="2678400"/>
            <a:ext cx="6491885" cy="2731800"/>
          </a:xfrm>
          <a:prstGeom prst="rect">
            <a:avLst/>
          </a:prstGeom>
        </p:spPr>
      </p:pic>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484094" y="1478340"/>
            <a:ext cx="8153400" cy="1077218"/>
          </a:xfrm>
          <a:prstGeom prst="rect">
            <a:avLst/>
          </a:prstGeom>
          <a:noFill/>
        </p:spPr>
        <p:txBody>
          <a:bodyPr wrap="square" rtlCol="0">
            <a:spAutoFit/>
          </a:bodyPr>
          <a:lstStyle/>
          <a:p>
            <a:pPr algn="ctr"/>
            <a:r>
              <a:rPr lang="en-US" sz="3200" dirty="0" smtClean="0"/>
              <a:t>When you go to the </a:t>
            </a:r>
            <a:r>
              <a:rPr lang="en-US" sz="3200" b="1" dirty="0" smtClean="0"/>
              <a:t>shelves</a:t>
            </a:r>
            <a:r>
              <a:rPr lang="en-US" sz="3200" dirty="0" smtClean="0"/>
              <a:t>, the call number will look like this…</a:t>
            </a:r>
            <a:endParaRPr lang="en-US" sz="3200" dirty="0"/>
          </a:p>
        </p:txBody>
      </p:sp>
      <p:sp>
        <p:nvSpPr>
          <p:cNvPr id="7" name="TextBox 6"/>
          <p:cNvSpPr txBox="1"/>
          <p:nvPr/>
        </p:nvSpPr>
        <p:spPr>
          <a:xfrm>
            <a:off x="1584212" y="5587425"/>
            <a:ext cx="6629400" cy="584775"/>
          </a:xfrm>
          <a:prstGeom prst="rect">
            <a:avLst/>
          </a:prstGeom>
          <a:noFill/>
        </p:spPr>
        <p:txBody>
          <a:bodyPr wrap="square" rtlCol="0">
            <a:spAutoFit/>
          </a:bodyPr>
          <a:lstStyle/>
          <a:p>
            <a:r>
              <a:rPr lang="en-US" sz="3200" dirty="0" smtClean="0"/>
              <a:t>… the call number looks like this.</a:t>
            </a:r>
            <a:endParaRPr lang="en-US" sz="3200" dirty="0"/>
          </a:p>
        </p:txBody>
      </p:sp>
      <p:sp>
        <p:nvSpPr>
          <p:cNvPr id="9" name="Up Arrow 8"/>
          <p:cNvSpPr/>
          <p:nvPr/>
        </p:nvSpPr>
        <p:spPr>
          <a:xfrm>
            <a:off x="3880372" y="5115863"/>
            <a:ext cx="381000" cy="558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86168"/>
            <a:ext cx="7024744" cy="1143000"/>
          </a:xfrm>
        </p:spPr>
        <p:txBody>
          <a:bodyPr/>
          <a:lstStyle/>
          <a:p>
            <a:r>
              <a:rPr lang="en-US" dirty="0" smtClean="0"/>
              <a:t>Call Numbers</a:t>
            </a:r>
            <a:endParaRPr lang="en-US" dirty="0"/>
          </a:p>
        </p:txBody>
      </p:sp>
      <p:sp>
        <p:nvSpPr>
          <p:cNvPr id="3" name="Content Placeholder 2"/>
          <p:cNvSpPr>
            <a:spLocks noGrp="1"/>
          </p:cNvSpPr>
          <p:nvPr>
            <p:ph idx="1"/>
          </p:nvPr>
        </p:nvSpPr>
        <p:spPr>
          <a:xfrm>
            <a:off x="1981200" y="2971800"/>
            <a:ext cx="5814508" cy="3200400"/>
          </a:xfrm>
        </p:spPr>
        <p:txBody>
          <a:bodyPr>
            <a:normAutofit/>
          </a:bodyPr>
          <a:lstStyle/>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
        <p:nvSpPr>
          <p:cNvPr id="5" name="TextBox 4"/>
          <p:cNvSpPr txBox="1"/>
          <p:nvPr/>
        </p:nvSpPr>
        <p:spPr>
          <a:xfrm>
            <a:off x="761999" y="1694527"/>
            <a:ext cx="3249706" cy="4031873"/>
          </a:xfrm>
          <a:prstGeom prst="rect">
            <a:avLst/>
          </a:prstGeom>
          <a:noFill/>
        </p:spPr>
        <p:txBody>
          <a:bodyPr wrap="square" rtlCol="0">
            <a:spAutoFit/>
          </a:bodyPr>
          <a:lstStyle/>
          <a:p>
            <a:pPr algn="ctr"/>
            <a:r>
              <a:rPr lang="en-US" sz="3200" dirty="0" smtClean="0"/>
              <a:t>Watch this short VIDEO to see what </a:t>
            </a:r>
          </a:p>
          <a:p>
            <a:pPr algn="ctr"/>
            <a:r>
              <a:rPr lang="en-US" sz="3200" dirty="0" smtClean="0"/>
              <a:t>call numbers mean:</a:t>
            </a:r>
          </a:p>
          <a:p>
            <a:pPr algn="ctr"/>
            <a:endParaRPr lang="en-US" sz="3200" dirty="0"/>
          </a:p>
          <a:p>
            <a:pPr algn="ctr"/>
            <a:r>
              <a:rPr lang="en-US" sz="3200" b="1" dirty="0" smtClean="0"/>
              <a:t>Reading a Call Number</a:t>
            </a:r>
            <a:endParaRPr lang="en-US" sz="3200" b="1" dirty="0"/>
          </a:p>
        </p:txBody>
      </p:sp>
      <p:pic>
        <p:nvPicPr>
          <p:cNvPr id="6" name="Picture 5">
            <a:hlinkClick r:id="rId3"/>
          </p:cNvPr>
          <p:cNvPicPr>
            <a:picLocks noChangeAspect="1"/>
          </p:cNvPicPr>
          <p:nvPr/>
        </p:nvPicPr>
        <p:blipFill>
          <a:blip r:embed="rId4"/>
          <a:stretch>
            <a:fillRect/>
          </a:stretch>
        </p:blipFill>
        <p:spPr>
          <a:xfrm>
            <a:off x="4572000" y="931707"/>
            <a:ext cx="3657600" cy="5469093"/>
          </a:xfrm>
          <a:prstGeom prst="rect">
            <a:avLst/>
          </a:prstGeom>
        </p:spPr>
      </p:pic>
    </p:spTree>
    <p:extLst>
      <p:ext uri="{BB962C8B-B14F-4D97-AF65-F5344CB8AC3E}">
        <p14:creationId xmlns:p14="http://schemas.microsoft.com/office/powerpoint/2010/main" val="266467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213FC937B054092C5BDB40A88DDD9" ma:contentTypeVersion="0" ma:contentTypeDescription="Create a new document." ma:contentTypeScope="" ma:versionID="5c4d10541c13cccbcadc3f0f8f0162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1B0468-99A0-4901-8529-A565A6F14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00C75A-454C-41CA-A09C-F4FC1FCDC24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EAD6B0D-B897-48CC-96D8-2289A5C27C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3235</TotalTime>
  <Words>755</Words>
  <Application>Microsoft Office PowerPoint</Application>
  <PresentationFormat>On-screen Show (4:3)</PresentationFormat>
  <Paragraphs>101</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Wingdings</vt:lpstr>
      <vt:lpstr>Wingdings 2</vt:lpstr>
      <vt:lpstr>Austin</vt:lpstr>
      <vt:lpstr>Finding  Library Books on the  Shelf</vt:lpstr>
      <vt:lpstr>PowerPoint Presentation</vt:lpstr>
      <vt:lpstr>Call Numbers</vt:lpstr>
      <vt:lpstr>Call Numbers</vt:lpstr>
      <vt:lpstr>Call Numbers</vt:lpstr>
      <vt:lpstr>Call Numbers</vt:lpstr>
      <vt:lpstr>Call Numbers</vt:lpstr>
      <vt:lpstr>Call Numbers</vt:lpstr>
      <vt:lpstr>Call Numbers</vt:lpstr>
      <vt:lpstr>Call Numbers</vt:lpstr>
      <vt:lpstr>Call Numbers</vt:lpstr>
      <vt:lpstr>Call Numbers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Dr. Janet Martin</cp:lastModifiedBy>
  <cp:revision>226</cp:revision>
  <cp:lastPrinted>2015-08-03T09:19:03Z</cp:lastPrinted>
  <dcterms:created xsi:type="dcterms:W3CDTF">2013-03-10T05:29:23Z</dcterms:created>
  <dcterms:modified xsi:type="dcterms:W3CDTF">2015-08-11T07:59:02Z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0x010100553213FC937B054092C5BDB40A88DDD9</vt:lpwstr>
  </property>
</Properties>
</file>