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98" r:id="rId2"/>
    <p:sldId id="282" r:id="rId3"/>
    <p:sldId id="297" r:id="rId4"/>
    <p:sldId id="295" r:id="rId5"/>
    <p:sldId id="301" r:id="rId6"/>
    <p:sldId id="299" r:id="rId7"/>
    <p:sldId id="303" r:id="rId8"/>
    <p:sldId id="305" r:id="rId9"/>
    <p:sldId id="304" r:id="rId10"/>
    <p:sldId id="292" r:id="rId11"/>
    <p:sldId id="306" r:id="rId12"/>
    <p:sldId id="302" r:id="rId13"/>
    <p:sldId id="300" r:id="rId14"/>
    <p:sldId id="307" r:id="rId15"/>
    <p:sldId id="308" r:id="rId16"/>
    <p:sldId id="309" r:id="rId17"/>
    <p:sldId id="29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3890" autoAdjust="0"/>
  </p:normalViewPr>
  <p:slideViewPr>
    <p:cSldViewPr>
      <p:cViewPr varScale="1">
        <p:scale>
          <a:sx n="55" d="100"/>
          <a:sy n="55" d="100"/>
        </p:scale>
        <p:origin x="1836"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017BEA-33C3-499F-8E91-20BB5F03805F}" type="datetimeFigureOut">
              <a:rPr lang="en-US" smtClean="0"/>
              <a:t>8/11/2015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946839-314C-4E56-B4D7-221F2FA4805C}" type="slidenum">
              <a:rPr lang="en-US" smtClean="0"/>
              <a:t>‹#›</a:t>
            </a:fld>
            <a:endParaRPr lang="en-US"/>
          </a:p>
        </p:txBody>
      </p:sp>
    </p:spTree>
    <p:extLst>
      <p:ext uri="{BB962C8B-B14F-4D97-AF65-F5344CB8AC3E}">
        <p14:creationId xmlns:p14="http://schemas.microsoft.com/office/powerpoint/2010/main" val="281396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Evaluating Information Resources </a:t>
            </a:r>
            <a:r>
              <a:rPr lang="en-US" b="1" dirty="0" smtClean="0"/>
              <a:t>#T103 </a:t>
            </a:r>
            <a:r>
              <a:rPr lang="en-US" dirty="0" smtClean="0"/>
              <a:t>on the </a:t>
            </a:r>
            <a:r>
              <a:rPr lang="en-US" i="1" dirty="0" smtClean="0"/>
              <a:t>HCT Student Research </a:t>
            </a:r>
            <a:r>
              <a:rPr lang="en-US" dirty="0" smtClean="0"/>
              <a:t>website – will introduce students to the need for knowing what type of information is available to them, and whether</a:t>
            </a:r>
            <a:r>
              <a:rPr lang="en-US" baseline="0" dirty="0" smtClean="0"/>
              <a:t> the resource they have found is likely to be useful for academic research.</a:t>
            </a:r>
            <a:endParaRPr lang="en-US" dirty="0" smtClean="0"/>
          </a:p>
          <a:p>
            <a:endParaRPr lang="en-US" dirty="0" smtClean="0"/>
          </a:p>
          <a:p>
            <a:r>
              <a:rPr lang="en-US" b="1" dirty="0" smtClean="0"/>
              <a:t>RESOURCES</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For WEB evaluation: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Credible Sources Count Tutorial (usefully used individually)  10 min.</a:t>
            </a:r>
            <a:r>
              <a:rPr lang="en-US" sz="1200" kern="1200" baseline="0" dirty="0" smtClean="0">
                <a:solidFill>
                  <a:schemeClr val="tx1"/>
                </a:solidFill>
                <a:effectLst/>
                <a:latin typeface="+mn-lt"/>
                <a:ea typeface="+mn-ea"/>
                <a:cs typeface="+mn-cs"/>
              </a:rPr>
              <a:t> tutorial. </a:t>
            </a:r>
            <a:r>
              <a:rPr lang="en-US" sz="1200" kern="1200" dirty="0" smtClean="0">
                <a:solidFill>
                  <a:schemeClr val="tx1"/>
                </a:solidFill>
                <a:effectLst/>
                <a:latin typeface="+mn-lt"/>
                <a:ea typeface="+mn-ea"/>
                <a:cs typeface="+mn-cs"/>
              </a:rPr>
              <a:t>Resource </a:t>
            </a:r>
            <a:r>
              <a:rPr lang="en-US" sz="1200" b="1" kern="1200" dirty="0" smtClean="0">
                <a:solidFill>
                  <a:schemeClr val="tx1"/>
                </a:solidFill>
                <a:effectLst/>
                <a:latin typeface="+mn-lt"/>
                <a:ea typeface="+mn-ea"/>
                <a:cs typeface="+mn-cs"/>
              </a:rPr>
              <a:t>#E52 </a:t>
            </a:r>
            <a:r>
              <a:rPr lang="en-US" sz="1200" kern="1200" dirty="0" smtClean="0">
                <a:solidFill>
                  <a:schemeClr val="tx1"/>
                </a:solidFill>
                <a:effectLst/>
                <a:latin typeface="+mn-lt"/>
                <a:ea typeface="+mn-ea"/>
                <a:cs typeface="+mn-cs"/>
              </a:rPr>
              <a:t>in the </a:t>
            </a:r>
            <a:r>
              <a:rPr lang="en-US" sz="1200" i="1" kern="1200" dirty="0" smtClean="0">
                <a:solidFill>
                  <a:schemeClr val="tx1"/>
                </a:solidFill>
                <a:effectLst/>
                <a:latin typeface="+mn-lt"/>
                <a:ea typeface="+mn-ea"/>
                <a:cs typeface="+mn-cs"/>
              </a:rPr>
              <a:t>HCT Student Research</a:t>
            </a:r>
            <a:r>
              <a:rPr lang="en-US" sz="1200" kern="1200" dirty="0" smtClean="0">
                <a:solidFill>
                  <a:schemeClr val="tx1"/>
                </a:solidFill>
                <a:effectLst/>
                <a:latin typeface="+mn-lt"/>
                <a:ea typeface="+mn-ea"/>
                <a:cs typeface="+mn-cs"/>
              </a:rPr>
              <a:t> website.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Evaluating Websites (usefully used either individually or as a group) 2 min. video from YouTube. Resource </a:t>
            </a:r>
            <a:r>
              <a:rPr lang="en-US" sz="1200" b="1" kern="1200" dirty="0" smtClean="0">
                <a:solidFill>
                  <a:schemeClr val="tx1"/>
                </a:solidFill>
                <a:effectLst/>
                <a:latin typeface="+mn-lt"/>
                <a:ea typeface="+mn-ea"/>
                <a:cs typeface="+mn-cs"/>
              </a:rPr>
              <a:t>#E53 </a:t>
            </a:r>
            <a:r>
              <a:rPr lang="en-US" sz="1200" kern="1200" dirty="0" smtClean="0">
                <a:solidFill>
                  <a:schemeClr val="tx1"/>
                </a:solidFill>
                <a:effectLst/>
                <a:latin typeface="+mn-lt"/>
                <a:ea typeface="+mn-ea"/>
                <a:cs typeface="+mn-cs"/>
              </a:rPr>
              <a:t>in the </a:t>
            </a:r>
            <a:r>
              <a:rPr lang="en-US" sz="1200" i="1" kern="1200" dirty="0" smtClean="0">
                <a:solidFill>
                  <a:schemeClr val="tx1"/>
                </a:solidFill>
                <a:effectLst/>
                <a:latin typeface="+mn-lt"/>
                <a:ea typeface="+mn-ea"/>
                <a:cs typeface="+mn-cs"/>
              </a:rPr>
              <a:t>HCT Student Research</a:t>
            </a:r>
            <a:r>
              <a:rPr lang="en-US" sz="1200" kern="1200" dirty="0" smtClean="0">
                <a:solidFill>
                  <a:schemeClr val="tx1"/>
                </a:solidFill>
                <a:effectLst/>
                <a:latin typeface="+mn-lt"/>
                <a:ea typeface="+mn-ea"/>
                <a:cs typeface="+mn-cs"/>
              </a:rPr>
              <a:t> website.</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REVIEW the Publishing Cycle if</a:t>
            </a:r>
            <a:r>
              <a:rPr lang="en-US" b="0" baseline="0" dirty="0" smtClean="0"/>
              <a:t> needed</a:t>
            </a:r>
            <a:r>
              <a:rPr lang="en-US" b="0" dirty="0" smtClean="0"/>
              <a:t> </a:t>
            </a:r>
            <a:r>
              <a:rPr lang="en-US" dirty="0" smtClean="0"/>
              <a:t>(</a:t>
            </a:r>
            <a:r>
              <a:rPr lang="en-US" b="1" dirty="0" smtClean="0"/>
              <a:t>#U100 </a:t>
            </a:r>
            <a:r>
              <a:rPr lang="en-US" dirty="0" smtClean="0"/>
              <a:t>“</a:t>
            </a:r>
            <a:r>
              <a:rPr lang="en-US" sz="1200" kern="1200" dirty="0" smtClean="0">
                <a:solidFill>
                  <a:schemeClr val="tx1"/>
                </a:solidFill>
                <a:effectLst/>
                <a:latin typeface="+mn-lt"/>
                <a:ea typeface="+mn-ea"/>
                <a:cs typeface="+mn-cs"/>
              </a:rPr>
              <a:t>The Information Cycle” or </a:t>
            </a:r>
            <a:r>
              <a:rPr lang="en-US" sz="1200" b="1" kern="1200" dirty="0" smtClean="0">
                <a:solidFill>
                  <a:schemeClr val="tx1"/>
                </a:solidFill>
                <a:effectLst/>
                <a:latin typeface="+mn-lt"/>
                <a:ea typeface="+mn-ea"/>
                <a:cs typeface="+mn-cs"/>
              </a:rPr>
              <a:t>#101 </a:t>
            </a:r>
            <a:r>
              <a:rPr lang="en-US" sz="1200" kern="1200" dirty="0" smtClean="0">
                <a:solidFill>
                  <a:schemeClr val="tx1"/>
                </a:solidFill>
                <a:effectLst/>
                <a:latin typeface="+mn-lt"/>
                <a:ea typeface="+mn-ea"/>
                <a:cs typeface="+mn-cs"/>
              </a:rPr>
              <a:t>“The Information Life Cycle” YouTube videos)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#T104 </a:t>
            </a:r>
            <a:r>
              <a:rPr lang="en-US" baseline="0" dirty="0" smtClean="0"/>
              <a:t>Reviewing Google Results WORKSHEET from the </a:t>
            </a:r>
            <a:r>
              <a:rPr lang="en-US" i="1" baseline="0" dirty="0" smtClean="0"/>
              <a:t>HCT Student Research </a:t>
            </a:r>
            <a:r>
              <a:rPr lang="en-US" baseline="0" dirty="0" smtClean="0"/>
              <a:t>website</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#T102 </a:t>
            </a:r>
            <a:r>
              <a:rPr lang="en-US" baseline="0" dirty="0" smtClean="0"/>
              <a:t>Evaluating Websites WORKSHEET from the </a:t>
            </a:r>
            <a:r>
              <a:rPr lang="en-US" i="1" baseline="0" dirty="0" smtClean="0"/>
              <a:t>HCT Student Research </a:t>
            </a:r>
            <a:r>
              <a:rPr lang="en-US" baseline="0" dirty="0" smtClean="0"/>
              <a:t>website</a:t>
            </a:r>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For BOOK and JOURNAL evaluation:</a:t>
            </a:r>
          </a:p>
          <a:p>
            <a:pPr marL="0" marR="0" indent="0" algn="l" defTabSz="914400" rtl="0" eaLnBrk="1" fontAlgn="auto" latinLnBrk="0" hangingPunct="1">
              <a:lnSpc>
                <a:spcPct val="100000"/>
              </a:lnSpc>
              <a:spcBef>
                <a:spcPts val="0"/>
              </a:spcBef>
              <a:spcAft>
                <a:spcPts val="0"/>
              </a:spcAft>
              <a:buClrTx/>
              <a:buSzTx/>
              <a:buFontTx/>
              <a:buNone/>
              <a:tabLst/>
              <a:defRPr/>
            </a:pPr>
            <a:r>
              <a:rPr lang="en-US" b="0" dirty="0" smtClean="0"/>
              <a:t>Collect enough</a:t>
            </a:r>
            <a:r>
              <a:rPr lang="en-US" b="0" baseline="0" dirty="0" smtClean="0"/>
              <a:t> books and copies of an academic journal to give one each to pairs or small groups in your class.</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#T105 </a:t>
            </a:r>
            <a:r>
              <a:rPr lang="en-US" dirty="0" smtClean="0"/>
              <a:t>Evaluating</a:t>
            </a:r>
            <a:r>
              <a:rPr lang="en-US" baseline="0" dirty="0" smtClean="0"/>
              <a:t> Print Sources WORKSHEET</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NOTE</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 information about </a:t>
            </a:r>
            <a:r>
              <a:rPr lang="en-US" i="1" baseline="0" dirty="0" smtClean="0"/>
              <a:t>Successful Web Searches </a:t>
            </a:r>
            <a:r>
              <a:rPr lang="en-US" baseline="0" dirty="0" smtClean="0"/>
              <a:t>see resource </a:t>
            </a:r>
            <a:r>
              <a:rPr lang="en-US" b="1" baseline="0" dirty="0" smtClean="0"/>
              <a:t>#</a:t>
            </a:r>
            <a:r>
              <a:rPr lang="en-US" b="1" baseline="0" dirty="0" smtClean="0"/>
              <a:t>T56 </a:t>
            </a:r>
            <a:r>
              <a:rPr lang="en-US" b="0" baseline="0" dirty="0" smtClean="0"/>
              <a:t>Successful Web Searches PPT</a:t>
            </a:r>
            <a:endParaRPr lang="en-US" b="0" dirty="0"/>
          </a:p>
        </p:txBody>
      </p:sp>
      <p:sp>
        <p:nvSpPr>
          <p:cNvPr id="4" name="Slide Number Placeholder 3"/>
          <p:cNvSpPr>
            <a:spLocks noGrp="1"/>
          </p:cNvSpPr>
          <p:nvPr>
            <p:ph type="sldNum" sz="quarter" idx="10"/>
          </p:nvPr>
        </p:nvSpPr>
        <p:spPr/>
        <p:txBody>
          <a:bodyPr/>
          <a:lstStyle/>
          <a:p>
            <a:fld id="{BF946839-314C-4E56-B4D7-221F2FA4805C}" type="slidenum">
              <a:rPr lang="en-US" smtClean="0"/>
              <a:t>1</a:t>
            </a:fld>
            <a:endParaRPr lang="en-US"/>
          </a:p>
        </p:txBody>
      </p:sp>
    </p:spTree>
    <p:extLst>
      <p:ext uri="{BB962C8B-B14F-4D97-AF65-F5344CB8AC3E}">
        <p14:creationId xmlns:p14="http://schemas.microsoft.com/office/powerpoint/2010/main" val="2488123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TESTING</a:t>
            </a:r>
          </a:p>
          <a:p>
            <a:r>
              <a:rPr lang="en-US" b="1" dirty="0" smtClean="0"/>
              <a:t>The goal is to make your review of a Google results list shorter and more productive </a:t>
            </a:r>
            <a:r>
              <a:rPr lang="en-US" dirty="0" smtClean="0">
                <a:sym typeface="Wingdings" panose="05000000000000000000" pitchFamily="2" charset="2"/>
              </a:rPr>
              <a:t></a:t>
            </a:r>
            <a:endParaRPr lang="en-US" dirty="0" smtClean="0"/>
          </a:p>
          <a:p>
            <a:r>
              <a:rPr lang="en-US" dirty="0" smtClean="0"/>
              <a:t>cdc.gov</a:t>
            </a:r>
          </a:p>
          <a:p>
            <a:r>
              <a:rPr lang="en-US" dirty="0" smtClean="0"/>
              <a:t>health.harvard.edu</a:t>
            </a:r>
          </a:p>
          <a:p>
            <a:r>
              <a:rPr lang="en-US" dirty="0" smtClean="0"/>
              <a:t>nhs.uk – if you recognize the organization</a:t>
            </a:r>
          </a:p>
          <a:p>
            <a:r>
              <a:rPr lang="en-US" dirty="0" smtClean="0"/>
              <a:t>nhlbi.nih.gov</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10</a:t>
            </a:fld>
            <a:endParaRPr lang="en-US"/>
          </a:p>
        </p:txBody>
      </p:sp>
    </p:spTree>
    <p:extLst>
      <p:ext uri="{BB962C8B-B14F-4D97-AF65-F5344CB8AC3E}">
        <p14:creationId xmlns:p14="http://schemas.microsoft.com/office/powerpoint/2010/main" val="36648313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TESTING</a:t>
            </a:r>
          </a:p>
          <a:p>
            <a:r>
              <a:rPr lang="en-US" b="1" dirty="0" smtClean="0"/>
              <a:t>The goal is to make your review of a Google results list shorter and more productive </a:t>
            </a:r>
            <a:r>
              <a:rPr lang="en-US" dirty="0" smtClean="0">
                <a:sym typeface="Wingdings" panose="05000000000000000000" pitchFamily="2" charset="2"/>
              </a:rPr>
              <a:t></a:t>
            </a:r>
            <a:endParaRPr lang="en-US" dirty="0" smtClean="0"/>
          </a:p>
          <a:p>
            <a:r>
              <a:rPr lang="en-US" dirty="0" smtClean="0"/>
              <a:t>nepc.Colorado.edu</a:t>
            </a:r>
          </a:p>
          <a:p>
            <a:r>
              <a:rPr lang="en-US" dirty="0" smtClean="0"/>
              <a:t>Could discuss the relative merits of the other websites – not necessarily bad information.  Just know the</a:t>
            </a:r>
            <a:r>
              <a:rPr lang="en-US" baseline="0" dirty="0" smtClean="0"/>
              <a:t> source of the information you are looking at to understand bias/ objectivity/ likely expert input/ reputation of the organization </a:t>
            </a:r>
            <a:r>
              <a:rPr lang="en-US" baseline="0" dirty="0" err="1" smtClean="0"/>
              <a:t>etc</a:t>
            </a:r>
            <a:endParaRPr lang="en-US" dirty="0" smtClean="0"/>
          </a:p>
        </p:txBody>
      </p:sp>
      <p:sp>
        <p:nvSpPr>
          <p:cNvPr id="4" name="Slide Number Placeholder 3"/>
          <p:cNvSpPr>
            <a:spLocks noGrp="1"/>
          </p:cNvSpPr>
          <p:nvPr>
            <p:ph type="sldNum" sz="quarter" idx="10"/>
          </p:nvPr>
        </p:nvSpPr>
        <p:spPr/>
        <p:txBody>
          <a:bodyPr/>
          <a:lstStyle/>
          <a:p>
            <a:fld id="{BF946839-314C-4E56-B4D7-221F2FA4805C}" type="slidenum">
              <a:rPr lang="en-US" smtClean="0"/>
              <a:t>11</a:t>
            </a:fld>
            <a:endParaRPr lang="en-US"/>
          </a:p>
        </p:txBody>
      </p:sp>
    </p:spTree>
    <p:extLst>
      <p:ext uri="{BB962C8B-B14F-4D97-AF65-F5344CB8AC3E}">
        <p14:creationId xmlns:p14="http://schemas.microsoft.com/office/powerpoint/2010/main" val="1101040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ACTIVITY:</a:t>
            </a:r>
            <a:r>
              <a:rPr lang="en-US" baseline="0" dirty="0" smtClean="0"/>
              <a:t> In pairs or small groups students go into Google.ae and answer the simple worksheet from the FIRST PAGE of results in Google</a:t>
            </a:r>
          </a:p>
          <a:p>
            <a:r>
              <a:rPr lang="en-US" b="1" baseline="0" dirty="0" smtClean="0"/>
              <a:t>#T104 </a:t>
            </a:r>
            <a:r>
              <a:rPr lang="en-US" baseline="0" dirty="0" smtClean="0"/>
              <a:t>Reviewing Google Results WORKSHEET from the </a:t>
            </a:r>
            <a:r>
              <a:rPr lang="en-US" i="1" baseline="0" dirty="0" smtClean="0"/>
              <a:t>HCT Student Research </a:t>
            </a:r>
            <a:r>
              <a:rPr lang="en-US" baseline="0" dirty="0" smtClean="0"/>
              <a:t>website</a:t>
            </a:r>
            <a:endParaRPr lang="en-US" dirty="0" smtClean="0"/>
          </a:p>
        </p:txBody>
      </p:sp>
      <p:sp>
        <p:nvSpPr>
          <p:cNvPr id="4" name="Slide Number Placeholder 3"/>
          <p:cNvSpPr>
            <a:spLocks noGrp="1"/>
          </p:cNvSpPr>
          <p:nvPr>
            <p:ph type="sldNum" sz="quarter" idx="10"/>
          </p:nvPr>
        </p:nvSpPr>
        <p:spPr/>
        <p:txBody>
          <a:bodyPr/>
          <a:lstStyle/>
          <a:p>
            <a:fld id="{BF946839-314C-4E56-B4D7-221F2FA4805C}" type="slidenum">
              <a:rPr lang="en-US" smtClean="0"/>
              <a:t>12</a:t>
            </a:fld>
            <a:endParaRPr lang="en-US"/>
          </a:p>
        </p:txBody>
      </p:sp>
    </p:spTree>
    <p:extLst>
      <p:ext uri="{BB962C8B-B14F-4D97-AF65-F5344CB8AC3E}">
        <p14:creationId xmlns:p14="http://schemas.microsoft.com/office/powerpoint/2010/main" val="914621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Once you have found useful looking websites, a better level of evaluation is now needed.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Class view the YouTube VIDEO </a:t>
            </a:r>
            <a:r>
              <a:rPr lang="en-US" sz="1200" i="1" kern="1200" dirty="0" smtClean="0">
                <a:solidFill>
                  <a:schemeClr val="tx1"/>
                </a:solidFill>
                <a:effectLst/>
                <a:latin typeface="+mn-lt"/>
                <a:ea typeface="+mn-ea"/>
                <a:cs typeface="+mn-cs"/>
              </a:rPr>
              <a:t>Evaluating Websites </a:t>
            </a:r>
            <a:r>
              <a:rPr lang="en-US" sz="1200" kern="1200" dirty="0" smtClean="0">
                <a:solidFill>
                  <a:schemeClr val="tx1"/>
                </a:solidFill>
                <a:effectLst/>
                <a:latin typeface="+mn-lt"/>
                <a:ea typeface="+mn-ea"/>
                <a:cs typeface="+mn-cs"/>
              </a:rPr>
              <a:t>(Resource </a:t>
            </a:r>
            <a:r>
              <a:rPr lang="en-US" sz="1200" b="1" kern="1200" dirty="0" smtClean="0">
                <a:solidFill>
                  <a:schemeClr val="tx1"/>
                </a:solidFill>
                <a:effectLst/>
                <a:latin typeface="+mn-lt"/>
                <a:ea typeface="+mn-ea"/>
                <a:cs typeface="+mn-cs"/>
              </a:rPr>
              <a:t>#E53 </a:t>
            </a:r>
            <a:r>
              <a:rPr lang="en-US" sz="1200" kern="1200" dirty="0" smtClean="0">
                <a:solidFill>
                  <a:schemeClr val="tx1"/>
                </a:solidFill>
                <a:effectLst/>
                <a:latin typeface="+mn-lt"/>
                <a:ea typeface="+mn-ea"/>
                <a:cs typeface="+mn-cs"/>
              </a:rPr>
              <a:t>in the </a:t>
            </a:r>
            <a:r>
              <a:rPr lang="en-US" sz="1200" i="1" kern="1200" dirty="0" smtClean="0">
                <a:solidFill>
                  <a:schemeClr val="tx1"/>
                </a:solidFill>
                <a:effectLst/>
                <a:latin typeface="+mn-lt"/>
                <a:ea typeface="+mn-ea"/>
                <a:cs typeface="+mn-cs"/>
              </a:rPr>
              <a:t>HCT Student Research</a:t>
            </a:r>
            <a:r>
              <a:rPr lang="en-US" sz="1200" kern="1200" dirty="0" smtClean="0">
                <a:solidFill>
                  <a:schemeClr val="tx1"/>
                </a:solidFill>
                <a:effectLst/>
                <a:latin typeface="+mn-lt"/>
                <a:ea typeface="+mn-ea"/>
                <a:cs typeface="+mn-cs"/>
              </a:rPr>
              <a:t> website.) </a:t>
            </a:r>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this video is hyperlinked to the slide image.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Alternatively, before/</a:t>
            </a:r>
            <a:r>
              <a:rPr lang="en-US" sz="1200" kern="1200" baseline="0" dirty="0" smtClean="0">
                <a:solidFill>
                  <a:schemeClr val="tx1"/>
                </a:solidFill>
                <a:effectLst/>
                <a:latin typeface="+mn-lt"/>
                <a:ea typeface="+mn-ea"/>
                <a:cs typeface="+mn-cs"/>
              </a:rPr>
              <a:t> during or after class, students could view the very good 10 min. tutorial titled </a:t>
            </a:r>
            <a:r>
              <a:rPr lang="en-US" sz="1200" i="1" kern="1200" dirty="0" smtClean="0">
                <a:solidFill>
                  <a:schemeClr val="tx1"/>
                </a:solidFill>
                <a:effectLst/>
                <a:latin typeface="+mn-lt"/>
                <a:ea typeface="+mn-ea"/>
                <a:cs typeface="+mn-cs"/>
              </a:rPr>
              <a:t>Credible Sources Count </a:t>
            </a:r>
            <a:r>
              <a:rPr lang="en-US" sz="1200" kern="1200" dirty="0" smtClean="0">
                <a:solidFill>
                  <a:schemeClr val="tx1"/>
                </a:solidFill>
                <a:effectLst/>
                <a:latin typeface="+mn-lt"/>
                <a:ea typeface="+mn-ea"/>
                <a:cs typeface="+mn-cs"/>
              </a:rPr>
              <a:t>(Resource</a:t>
            </a:r>
            <a:r>
              <a:rPr lang="en-US" sz="1200" kern="1200" baseline="0" dirty="0" smtClean="0">
                <a:solidFill>
                  <a:schemeClr val="tx1"/>
                </a:solidFill>
                <a:effectLst/>
                <a:latin typeface="+mn-lt"/>
                <a:ea typeface="+mn-ea"/>
                <a:cs typeface="+mn-cs"/>
              </a:rPr>
              <a:t> </a:t>
            </a:r>
            <a:r>
              <a:rPr lang="en-US" sz="1200" b="1" kern="1200" dirty="0" smtClean="0">
                <a:solidFill>
                  <a:schemeClr val="tx1"/>
                </a:solidFill>
                <a:effectLst/>
                <a:latin typeface="+mn-lt"/>
                <a:ea typeface="+mn-ea"/>
                <a:cs typeface="+mn-cs"/>
              </a:rPr>
              <a:t>#E52 </a:t>
            </a:r>
            <a:r>
              <a:rPr lang="en-US" sz="1200" kern="1200" dirty="0" smtClean="0">
                <a:solidFill>
                  <a:schemeClr val="tx1"/>
                </a:solidFill>
                <a:effectLst/>
                <a:latin typeface="+mn-lt"/>
                <a:ea typeface="+mn-ea"/>
                <a:cs typeface="+mn-cs"/>
              </a:rPr>
              <a:t>in the </a:t>
            </a:r>
            <a:r>
              <a:rPr lang="en-US" sz="1200" i="1" kern="1200" dirty="0" smtClean="0">
                <a:solidFill>
                  <a:schemeClr val="tx1"/>
                </a:solidFill>
                <a:effectLst/>
                <a:latin typeface="+mn-lt"/>
                <a:ea typeface="+mn-ea"/>
                <a:cs typeface="+mn-cs"/>
              </a:rPr>
              <a:t>HCT Student Research</a:t>
            </a:r>
            <a:r>
              <a:rPr lang="en-US" sz="1200" kern="1200" dirty="0" smtClean="0">
                <a:solidFill>
                  <a:schemeClr val="tx1"/>
                </a:solidFill>
                <a:effectLst/>
                <a:latin typeface="+mn-lt"/>
                <a:ea typeface="+mn-ea"/>
                <a:cs typeface="+mn-cs"/>
              </a:rPr>
              <a:t> website)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ACTIVITY: Students complete </a:t>
            </a:r>
            <a:r>
              <a:rPr lang="en-US" sz="1200" b="1" kern="1200" dirty="0" smtClean="0">
                <a:solidFill>
                  <a:schemeClr val="tx1"/>
                </a:solidFill>
                <a:effectLst/>
                <a:latin typeface="+mn-lt"/>
                <a:ea typeface="+mn-ea"/>
                <a:cs typeface="+mn-cs"/>
              </a:rPr>
              <a:t>#T102 </a:t>
            </a:r>
            <a:r>
              <a:rPr lang="en-US" sz="1200" i="1" kern="1200" dirty="0" smtClean="0">
                <a:solidFill>
                  <a:schemeClr val="tx1"/>
                </a:solidFill>
                <a:effectLst/>
                <a:latin typeface="+mn-lt"/>
                <a:ea typeface="+mn-ea"/>
                <a:cs typeface="+mn-cs"/>
              </a:rPr>
              <a:t>Evaluating</a:t>
            </a:r>
            <a:r>
              <a:rPr lang="en-US" sz="1200" i="1" kern="1200" baseline="0" dirty="0" smtClean="0">
                <a:solidFill>
                  <a:schemeClr val="tx1"/>
                </a:solidFill>
                <a:effectLst/>
                <a:latin typeface="+mn-lt"/>
                <a:ea typeface="+mn-ea"/>
                <a:cs typeface="+mn-cs"/>
              </a:rPr>
              <a:t> Websites </a:t>
            </a:r>
            <a:r>
              <a:rPr lang="en-US" sz="1200" kern="1200" baseline="0" dirty="0" smtClean="0">
                <a:solidFill>
                  <a:schemeClr val="tx1"/>
                </a:solidFill>
                <a:effectLst/>
                <a:latin typeface="+mn-lt"/>
                <a:ea typeface="+mn-ea"/>
                <a:cs typeface="+mn-cs"/>
              </a:rPr>
              <a:t>WORKSHEET, and report back to the class.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r>
              <a:rPr lang="en-US" baseline="0" dirty="0" smtClean="0"/>
              <a:t>And then students find 2x websites related to their assignment which they can show is likely to have reliable academic information.  Justify selections!</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13</a:t>
            </a:fld>
            <a:endParaRPr lang="en-US"/>
          </a:p>
        </p:txBody>
      </p:sp>
    </p:spTree>
    <p:extLst>
      <p:ext uri="{BB962C8B-B14F-4D97-AF65-F5344CB8AC3E}">
        <p14:creationId xmlns:p14="http://schemas.microsoft.com/office/powerpoint/2010/main" val="223757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usually a lot easier </a:t>
            </a:r>
            <a:r>
              <a:rPr lang="en-US" dirty="0" smtClean="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14</a:t>
            </a:fld>
            <a:endParaRPr lang="en-US"/>
          </a:p>
        </p:txBody>
      </p:sp>
    </p:spTree>
    <p:extLst>
      <p:ext uri="{BB962C8B-B14F-4D97-AF65-F5344CB8AC3E}">
        <p14:creationId xmlns:p14="http://schemas.microsoft.com/office/powerpoint/2010/main" val="2905333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means that librarians and faculty have already evaluated most of these resources, and have tried to select</a:t>
            </a:r>
            <a:r>
              <a:rPr lang="en-US" baseline="0" dirty="0" smtClean="0"/>
              <a:t> reputable publishers and authors.</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15</a:t>
            </a:fld>
            <a:endParaRPr lang="en-US"/>
          </a:p>
        </p:txBody>
      </p:sp>
    </p:spTree>
    <p:extLst>
      <p:ext uri="{BB962C8B-B14F-4D97-AF65-F5344CB8AC3E}">
        <p14:creationId xmlns:p14="http://schemas.microsoft.com/office/powerpoint/2010/main" val="1467456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students may not always have the benefit of the HCT library to select resources for them, it is useful to understand what they could look for, and where that information may be found.</a:t>
            </a:r>
          </a:p>
          <a:p>
            <a:r>
              <a:rPr lang="en-US" dirty="0" smtClean="0"/>
              <a:t>ACTIVITY:  Students choose one book and one journal from a pile supplied at the front of the classroom, and complete WORKSHEET:</a:t>
            </a:r>
          </a:p>
          <a:p>
            <a:r>
              <a:rPr lang="en-US" b="1" dirty="0" smtClean="0"/>
              <a:t>#T105 </a:t>
            </a:r>
            <a:r>
              <a:rPr lang="en-US" dirty="0" smtClean="0"/>
              <a:t>Evaluating</a:t>
            </a:r>
            <a:r>
              <a:rPr lang="en-US" baseline="0" dirty="0" smtClean="0"/>
              <a:t> Print Sources WORKSHEET</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16</a:t>
            </a:fld>
            <a:endParaRPr lang="en-US"/>
          </a:p>
        </p:txBody>
      </p:sp>
    </p:spTree>
    <p:extLst>
      <p:ext uri="{BB962C8B-B14F-4D97-AF65-F5344CB8AC3E}">
        <p14:creationId xmlns:p14="http://schemas.microsoft.com/office/powerpoint/2010/main" val="3134223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TESTING </a:t>
            </a:r>
            <a:r>
              <a:rPr lang="en-US" dirty="0" smtClean="0">
                <a:sym typeface="Wingdings" panose="05000000000000000000" pitchFamily="2" charset="2"/>
              </a:rPr>
              <a:t></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17</a:t>
            </a:fld>
            <a:endParaRPr lang="en-US"/>
          </a:p>
        </p:txBody>
      </p:sp>
    </p:spTree>
    <p:extLst>
      <p:ext uri="{BB962C8B-B14F-4D97-AF65-F5344CB8AC3E}">
        <p14:creationId xmlns:p14="http://schemas.microsoft.com/office/powerpoint/2010/main" val="3083317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t>Where to start </a:t>
            </a:r>
            <a:r>
              <a:rPr lang="en-US" b="0" dirty="0" smtClean="0">
                <a:sym typeface="Wingdings" panose="05000000000000000000" pitchFamily="2" charset="2"/>
              </a:rPr>
              <a:t></a:t>
            </a:r>
            <a:endParaRPr lang="en-US" b="0" dirty="0" smtClean="0"/>
          </a:p>
        </p:txBody>
      </p:sp>
      <p:sp>
        <p:nvSpPr>
          <p:cNvPr id="4" name="Slide Number Placeholder 3"/>
          <p:cNvSpPr>
            <a:spLocks noGrp="1"/>
          </p:cNvSpPr>
          <p:nvPr>
            <p:ph type="sldNum" sz="quarter" idx="10"/>
          </p:nvPr>
        </p:nvSpPr>
        <p:spPr/>
        <p:txBody>
          <a:bodyPr/>
          <a:lstStyle/>
          <a:p>
            <a:fld id="{BF946839-314C-4E56-B4D7-221F2FA4805C}" type="slidenum">
              <a:rPr lang="en-US" smtClean="0"/>
              <a:t>2</a:t>
            </a:fld>
            <a:endParaRPr lang="en-US"/>
          </a:p>
        </p:txBody>
      </p:sp>
    </p:spTree>
    <p:extLst>
      <p:ext uri="{BB962C8B-B14F-4D97-AF65-F5344CB8AC3E}">
        <p14:creationId xmlns:p14="http://schemas.microsoft.com/office/powerpoint/2010/main" val="398861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Is millions of hits useful?  No </a:t>
            </a:r>
            <a:r>
              <a:rPr lang="en-US" dirty="0" smtClean="0"/>
              <a:t>… (Refer to </a:t>
            </a:r>
            <a:r>
              <a:rPr lang="en-US" b="1" dirty="0" smtClean="0"/>
              <a:t>#</a:t>
            </a:r>
            <a:r>
              <a:rPr lang="en-US" b="1" dirty="0" smtClean="0"/>
              <a:t>T56 </a:t>
            </a:r>
            <a:r>
              <a:rPr lang="en-US" dirty="0" smtClean="0"/>
              <a:t>for a detailed session on improving</a:t>
            </a:r>
            <a:r>
              <a:rPr lang="en-US" baseline="0" dirty="0" smtClean="0"/>
              <a:t> your search results in Google</a:t>
            </a:r>
            <a:r>
              <a:rPr lang="en-US" dirty="0" smtClean="0"/>
              <a:t>)</a:t>
            </a:r>
          </a:p>
          <a:p>
            <a:endParaRPr lang="en-US" dirty="0" smtClean="0"/>
          </a:p>
        </p:txBody>
      </p:sp>
      <p:sp>
        <p:nvSpPr>
          <p:cNvPr id="4" name="Slide Number Placeholder 3"/>
          <p:cNvSpPr>
            <a:spLocks noGrp="1"/>
          </p:cNvSpPr>
          <p:nvPr>
            <p:ph type="sldNum" sz="quarter" idx="10"/>
          </p:nvPr>
        </p:nvSpPr>
        <p:spPr/>
        <p:txBody>
          <a:bodyPr/>
          <a:lstStyle/>
          <a:p>
            <a:fld id="{BF946839-314C-4E56-B4D7-221F2FA4805C}" type="slidenum">
              <a:rPr lang="en-US" smtClean="0"/>
              <a:t>3</a:t>
            </a:fld>
            <a:endParaRPr lang="en-US"/>
          </a:p>
        </p:txBody>
      </p:sp>
    </p:spTree>
    <p:extLst>
      <p:ext uri="{BB962C8B-B14F-4D97-AF65-F5344CB8AC3E}">
        <p14:creationId xmlns:p14="http://schemas.microsoft.com/office/powerpoint/2010/main" val="35649743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What is asked for in the current assignments</a:t>
            </a:r>
            <a:r>
              <a:rPr lang="en-US" b="1" baseline="0" dirty="0" smtClean="0"/>
              <a:t> of students?</a:t>
            </a:r>
          </a:p>
          <a:p>
            <a:endParaRPr lang="en-US" baseline="0" dirty="0" smtClean="0"/>
          </a:p>
          <a:p>
            <a:r>
              <a:rPr lang="en-US" b="1" baseline="0" dirty="0" smtClean="0"/>
              <a:t>WHY should you be looking at different sources of information?</a:t>
            </a:r>
          </a:p>
          <a:p>
            <a:r>
              <a:rPr lang="en-US" baseline="0" dirty="0" smtClean="0"/>
              <a:t>(not every source has the most reliable information/ you may need to find different pieces of information from different places/ you may need to give different sides of an argument in your research/ you should check that the information you have found is supported in other places/ you may need both recent and more historical information)</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4</a:t>
            </a:fld>
            <a:endParaRPr lang="en-US"/>
          </a:p>
        </p:txBody>
      </p:sp>
    </p:spTree>
    <p:extLst>
      <p:ext uri="{BB962C8B-B14F-4D97-AF65-F5344CB8AC3E}">
        <p14:creationId xmlns:p14="http://schemas.microsoft.com/office/powerpoint/2010/main" val="2286569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REVIEW the Publishing Cycle </a:t>
            </a:r>
            <a:r>
              <a:rPr lang="en-US" dirty="0" smtClean="0"/>
              <a:t>(#U100 “</a:t>
            </a:r>
            <a:r>
              <a:rPr lang="en-US" sz="1200" kern="1200" dirty="0" smtClean="0">
                <a:solidFill>
                  <a:schemeClr val="tx1"/>
                </a:solidFill>
                <a:effectLst/>
                <a:latin typeface="+mn-lt"/>
                <a:ea typeface="+mn-ea"/>
                <a:cs typeface="+mn-cs"/>
              </a:rPr>
              <a:t>The Information Cycle” or </a:t>
            </a:r>
            <a:r>
              <a:rPr lang="en-US" sz="1200" kern="1200" dirty="0" smtClean="0">
                <a:solidFill>
                  <a:schemeClr val="tx1"/>
                </a:solidFill>
                <a:effectLst/>
                <a:latin typeface="+mn-lt"/>
                <a:ea typeface="+mn-ea"/>
                <a:cs typeface="+mn-cs"/>
              </a:rPr>
              <a:t>#U101 </a:t>
            </a:r>
            <a:r>
              <a:rPr lang="en-US" sz="1200" kern="1200" dirty="0" smtClean="0">
                <a:solidFill>
                  <a:schemeClr val="tx1"/>
                </a:solidFill>
                <a:effectLst/>
                <a:latin typeface="+mn-lt"/>
                <a:ea typeface="+mn-ea"/>
                <a:cs typeface="+mn-cs"/>
              </a:rPr>
              <a:t>“The Information Life Cycle” YouTube videos for review if needed)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The longer it takes to publish (usually) the more input from other experts in the field to ensure the quality of the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FOR 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available immediately on the Web or Social Media may have little other than personal opinion (some Web information is not available</a:t>
            </a:r>
            <a:r>
              <a:rPr lang="en-US" sz="1200" kern="1200" baseline="0" dirty="0" smtClean="0">
                <a:solidFill>
                  <a:schemeClr val="tx1"/>
                </a:solidFill>
                <a:effectLst/>
                <a:latin typeface="+mn-lt"/>
                <a:ea typeface="+mn-ea"/>
                <a:cs typeface="+mn-cs"/>
              </a:rPr>
              <a:t> immediately because it is also edited and good quality information)</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Newspapers</a:t>
            </a:r>
            <a:r>
              <a:rPr lang="en-US" sz="1200" kern="1200" baseline="0" dirty="0" smtClean="0">
                <a:solidFill>
                  <a:schemeClr val="tx1"/>
                </a:solidFill>
                <a:effectLst/>
                <a:latin typeface="+mn-lt"/>
                <a:ea typeface="+mn-ea"/>
                <a:cs typeface="+mn-cs"/>
              </a:rPr>
              <a:t> and magazines usually have an editor who checks the reliability of the information, but often not experts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Scholarly journals take months to publish because articles are reviewed by other experts in the field, and all information is checked</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Books and Reference sources involve large editorial groups of experts, and the reputation of large publishers is important to maintain (there are also scam book publishers too, so beware!)</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5</a:t>
            </a:fld>
            <a:endParaRPr lang="en-US"/>
          </a:p>
        </p:txBody>
      </p:sp>
    </p:spTree>
    <p:extLst>
      <p:ext uri="{BB962C8B-B14F-4D97-AF65-F5344CB8AC3E}">
        <p14:creationId xmlns:p14="http://schemas.microsoft.com/office/powerpoint/2010/main" val="378189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Let’s start by looking at some quick ways to evaluate WEB information.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Who can publish on the Internet? </a:t>
            </a:r>
            <a:r>
              <a:rPr lang="en-US" sz="1200" kern="1200" dirty="0" smtClean="0">
                <a:solidFill>
                  <a:schemeClr val="tx1"/>
                </a:solidFill>
                <a:effectLst/>
                <a:latin typeface="+mn-lt"/>
                <a:ea typeface="+mn-ea"/>
                <a:cs typeface="+mn-cs"/>
              </a:rPr>
              <a:t>(anyone)</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What types of resources could you find on the Internet? </a:t>
            </a:r>
            <a:r>
              <a:rPr lang="en-US" sz="1200" kern="1200" dirty="0" smtClean="0">
                <a:solidFill>
                  <a:schemeClr val="tx1"/>
                </a:solidFill>
                <a:effectLst/>
                <a:latin typeface="+mn-lt"/>
                <a:ea typeface="+mn-ea"/>
                <a:cs typeface="+mn-cs"/>
              </a:rPr>
              <a:t>(blogsites/</a:t>
            </a:r>
            <a:r>
              <a:rPr lang="en-US" sz="1200" kern="1200" baseline="0" dirty="0" smtClean="0">
                <a:solidFill>
                  <a:schemeClr val="tx1"/>
                </a:solidFill>
                <a:effectLst/>
                <a:latin typeface="+mn-lt"/>
                <a:ea typeface="+mn-ea"/>
                <a:cs typeface="+mn-cs"/>
              </a:rPr>
              <a:t> images/ government sites/ information sites/ malicious information/ things for sale……)</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The trick is to be able to decide how reliable the information you are looking at is.</a:t>
            </a:r>
            <a:r>
              <a:rPr lang="en-US" sz="1200" b="1" kern="1200" baseline="0" dirty="0" smtClean="0">
                <a:solidFill>
                  <a:schemeClr val="tx1"/>
                </a:solidFill>
                <a:effectLst/>
                <a:latin typeface="+mn-lt"/>
                <a:ea typeface="+mn-ea"/>
                <a:cs typeface="+mn-cs"/>
              </a:rPr>
              <a:t>  Know what you are looking at!</a:t>
            </a:r>
            <a:endParaRPr lang="en-US"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Information available immediately on the Web or Social Media may have little other than personal opinion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Web information is sometimes not available</a:t>
            </a:r>
            <a:r>
              <a:rPr lang="en-US" sz="1200" kern="1200" baseline="0" dirty="0" smtClean="0">
                <a:solidFill>
                  <a:schemeClr val="tx1"/>
                </a:solidFill>
                <a:effectLst/>
                <a:latin typeface="+mn-lt"/>
                <a:ea typeface="+mn-ea"/>
                <a:cs typeface="+mn-cs"/>
              </a:rPr>
              <a:t> immediately because it is edited and good quality information involving experts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Malicious/ commercial/ biased and misleading information is also available</a:t>
            </a:r>
            <a:r>
              <a:rPr lang="en-US" sz="1200" kern="1200" baseline="0" dirty="0" smtClean="0">
                <a:solidFill>
                  <a:schemeClr val="tx1"/>
                </a:solidFill>
                <a:effectLst/>
                <a:latin typeface="+mn-lt"/>
                <a:ea typeface="+mn-ea"/>
                <a:cs typeface="+mn-cs"/>
              </a:rPr>
              <a:t> on the Web</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what should be included in your academic research?</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 how to decide this without taking weeks of effort??</a:t>
            </a:r>
            <a:endParaRPr lang="en-US" sz="1200" kern="1200" dirty="0" smtClean="0">
              <a:solidFill>
                <a:schemeClr val="tx1"/>
              </a:solidFill>
              <a:effectLst/>
              <a:latin typeface="+mn-lt"/>
              <a:ea typeface="+mn-ea"/>
              <a:cs typeface="+mn-cs"/>
            </a:endParaRPr>
          </a:p>
          <a:p>
            <a:endParaRPr lang="en-US" b="0" dirty="0" smtClean="0"/>
          </a:p>
        </p:txBody>
      </p:sp>
      <p:sp>
        <p:nvSpPr>
          <p:cNvPr id="4" name="Slide Number Placeholder 3"/>
          <p:cNvSpPr>
            <a:spLocks noGrp="1"/>
          </p:cNvSpPr>
          <p:nvPr>
            <p:ph type="sldNum" sz="quarter" idx="10"/>
          </p:nvPr>
        </p:nvSpPr>
        <p:spPr/>
        <p:txBody>
          <a:bodyPr/>
          <a:lstStyle/>
          <a:p>
            <a:fld id="{BF946839-314C-4E56-B4D7-221F2FA4805C}" type="slidenum">
              <a:rPr lang="en-US" smtClean="0"/>
              <a:t>6</a:t>
            </a:fld>
            <a:endParaRPr lang="en-US"/>
          </a:p>
        </p:txBody>
      </p:sp>
    </p:spTree>
    <p:extLst>
      <p:ext uri="{BB962C8B-B14F-4D97-AF65-F5344CB8AC3E}">
        <p14:creationId xmlns:p14="http://schemas.microsoft.com/office/powerpoint/2010/main" val="3282173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What’s in a name?  A lot when it comes to websites! </a:t>
            </a:r>
            <a:r>
              <a:rPr lang="en-US" dirty="0" smtClean="0">
                <a:sym typeface="Wingdings" panose="05000000000000000000" pitchFamily="2" charset="2"/>
              </a:rPr>
              <a:t></a:t>
            </a:r>
          </a:p>
          <a:p>
            <a:endParaRPr lang="en-US" dirty="0" smtClean="0">
              <a:sym typeface="Wingdings" panose="05000000000000000000" pitchFamily="2" charset="2"/>
            </a:endParaRPr>
          </a:p>
        </p:txBody>
      </p:sp>
      <p:sp>
        <p:nvSpPr>
          <p:cNvPr id="4" name="Slide Number Placeholder 3"/>
          <p:cNvSpPr>
            <a:spLocks noGrp="1"/>
          </p:cNvSpPr>
          <p:nvPr>
            <p:ph type="sldNum" sz="quarter" idx="10"/>
          </p:nvPr>
        </p:nvSpPr>
        <p:spPr/>
        <p:txBody>
          <a:bodyPr/>
          <a:lstStyle/>
          <a:p>
            <a:fld id="{BF946839-314C-4E56-B4D7-221F2FA4805C}" type="slidenum">
              <a:rPr lang="en-US" smtClean="0"/>
              <a:t>7</a:t>
            </a:fld>
            <a:endParaRPr lang="en-US"/>
          </a:p>
        </p:txBody>
      </p:sp>
    </p:spTree>
    <p:extLst>
      <p:ext uri="{BB962C8B-B14F-4D97-AF65-F5344CB8AC3E}">
        <p14:creationId xmlns:p14="http://schemas.microsoft.com/office/powerpoint/2010/main" val="472645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UK</a:t>
            </a:r>
          </a:p>
          <a:p>
            <a:r>
              <a:rPr lang="en-US" dirty="0" smtClean="0"/>
              <a:t>Oman</a:t>
            </a:r>
          </a:p>
          <a:p>
            <a:r>
              <a:rPr lang="en-US" dirty="0" smtClean="0"/>
              <a:t>Australia</a:t>
            </a:r>
          </a:p>
          <a:p>
            <a:r>
              <a:rPr lang="en-US" dirty="0" smtClean="0"/>
              <a:t>Canada</a:t>
            </a:r>
          </a:p>
          <a:p>
            <a:r>
              <a:rPr lang="en-US" dirty="0" smtClean="0"/>
              <a:t>Nothing – they invented the Internet, so if it has no country code, it’s probably from the US </a:t>
            </a:r>
            <a:r>
              <a:rPr lang="en-US" dirty="0" smtClean="0">
                <a:sym typeface="Wingdings" panose="05000000000000000000" pitchFamily="2" charset="2"/>
              </a:rPr>
              <a:t></a:t>
            </a:r>
          </a:p>
          <a:p>
            <a:endParaRPr lang="en-US" dirty="0" smtClean="0">
              <a:sym typeface="Wingdings" panose="05000000000000000000" pitchFamily="2" charset="2"/>
            </a:endParaRPr>
          </a:p>
          <a:p>
            <a:r>
              <a:rPr lang="en-US" b="1" dirty="0" smtClean="0">
                <a:sym typeface="Wingdings" panose="05000000000000000000" pitchFamily="2" charset="2"/>
              </a:rPr>
              <a:t>So, by looking at the URL you can usually know where the information originated.</a:t>
            </a:r>
            <a:endParaRPr lang="en-US" b="1" dirty="0"/>
          </a:p>
        </p:txBody>
      </p:sp>
      <p:sp>
        <p:nvSpPr>
          <p:cNvPr id="4" name="Slide Number Placeholder 3"/>
          <p:cNvSpPr>
            <a:spLocks noGrp="1"/>
          </p:cNvSpPr>
          <p:nvPr>
            <p:ph type="sldNum" sz="quarter" idx="10"/>
          </p:nvPr>
        </p:nvSpPr>
        <p:spPr/>
        <p:txBody>
          <a:bodyPr/>
          <a:lstStyle/>
          <a:p>
            <a:fld id="{BF946839-314C-4E56-B4D7-221F2FA4805C}" type="slidenum">
              <a:rPr lang="en-US" smtClean="0"/>
              <a:t>8</a:t>
            </a:fld>
            <a:endParaRPr lang="en-US"/>
          </a:p>
        </p:txBody>
      </p:sp>
    </p:spTree>
    <p:extLst>
      <p:ext uri="{BB962C8B-B14F-4D97-AF65-F5344CB8AC3E}">
        <p14:creationId xmlns:p14="http://schemas.microsoft.com/office/powerpoint/2010/main" val="1409612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More importantly, this part of the URL (probably) tells you what type of organization has created this information.</a:t>
            </a:r>
          </a:p>
          <a:p>
            <a:endParaRPr lang="en-US" b="1" dirty="0" smtClean="0">
              <a:sym typeface="Wingdings" panose="05000000000000000000" pitchFamily="2" charset="2"/>
            </a:endParaRPr>
          </a:p>
          <a:p>
            <a:r>
              <a:rPr lang="en-US" b="1" dirty="0" smtClean="0">
                <a:sym typeface="Wingdings" panose="05000000000000000000" pitchFamily="2" charset="2"/>
              </a:rPr>
              <a:t>(This information</a:t>
            </a:r>
            <a:r>
              <a:rPr lang="en-US" b="1" baseline="0" dirty="0" smtClean="0">
                <a:sym typeface="Wingdings" panose="05000000000000000000" pitchFamily="2" charset="2"/>
              </a:rPr>
              <a:t> could be brainstormed from students instead of presented)</a:t>
            </a:r>
            <a:endParaRPr lang="en-US" b="1" dirty="0" smtClean="0">
              <a:sym typeface="Wingdings" panose="05000000000000000000" pitchFamily="2" charset="2"/>
            </a:endParaRPr>
          </a:p>
          <a:p>
            <a:endParaRPr lang="en-US" dirty="0" smtClean="0">
              <a:sym typeface="Wingdings" panose="05000000000000000000" pitchFamily="2" charset="2"/>
            </a:endParaRPr>
          </a:p>
          <a:p>
            <a:r>
              <a:rPr lang="en-US" dirty="0" smtClean="0">
                <a:sym typeface="Wingdings" panose="05000000000000000000" pitchFamily="2" charset="2"/>
              </a:rPr>
              <a:t>Commercial – to sell something.</a:t>
            </a:r>
            <a:r>
              <a:rPr lang="en-US" baseline="0" dirty="0" smtClean="0">
                <a:sym typeface="Wingdings" panose="05000000000000000000" pitchFamily="2" charset="2"/>
              </a:rPr>
              <a:t>  Likely to have a biased viewpoint.</a:t>
            </a:r>
          </a:p>
          <a:p>
            <a:r>
              <a:rPr lang="en-US" baseline="0" dirty="0" smtClean="0">
                <a:sym typeface="Wingdings" panose="05000000000000000000" pitchFamily="2" charset="2"/>
              </a:rPr>
              <a:t>Organizations – can be anyone at all, but if you recognize the name of the organization (like UNESCO or World Bank) there is likely to be good quality information.</a:t>
            </a:r>
          </a:p>
          <a:p>
            <a:r>
              <a:rPr lang="en-US" baseline="0" dirty="0" smtClean="0">
                <a:sym typeface="Wingdings" panose="05000000000000000000" pitchFamily="2" charset="2"/>
              </a:rPr>
              <a:t>Government – likely to be reliable, but is it “the truth”??  Different governments are likely to publish different viewpoints on some issues, yes?  Iran and the USA may have different viewpoints, or Russia and the Ukraine may have different viewpoints – all could be on a government website, so THINK about the issue you are researching </a:t>
            </a:r>
            <a:r>
              <a:rPr lang="en-US" baseline="0" dirty="0" smtClean="0">
                <a:sym typeface="Wingdings" panose="05000000000000000000" pitchFamily="2" charset="2"/>
              </a:rPr>
              <a:t>  Government sites usually excellent for health topics.</a:t>
            </a:r>
            <a:endParaRPr lang="en-US" baseline="0" dirty="0" smtClean="0">
              <a:sym typeface="Wingdings" panose="05000000000000000000" pitchFamily="2" charset="2"/>
            </a:endParaRPr>
          </a:p>
          <a:p>
            <a:r>
              <a:rPr lang="en-US" baseline="0" dirty="0" smtClean="0">
                <a:sym typeface="Wingdings" panose="05000000000000000000" pitchFamily="2" charset="2"/>
              </a:rPr>
              <a:t>Education – published by schools or universities so usually reliable academic information.  If the ~ is used after the main URL (e.g. hct.ac.ae/~Smith/publications) then the information is from an individual within that educational organization, so be a little more careful</a:t>
            </a:r>
          </a:p>
          <a:p>
            <a:r>
              <a:rPr lang="en-US" baseline="0" dirty="0" smtClean="0">
                <a:sym typeface="Wingdings" panose="05000000000000000000" pitchFamily="2" charset="2"/>
              </a:rPr>
              <a:t>Academic education – usually only higher education.  Ditto Education above</a:t>
            </a:r>
          </a:p>
          <a:p>
            <a:r>
              <a:rPr lang="en-US" baseline="0" dirty="0" smtClean="0">
                <a:sym typeface="Wingdings" panose="05000000000000000000" pitchFamily="2" charset="2"/>
              </a:rPr>
              <a:t>Network – usually a hub or Internet provider (such as Etisalat)</a:t>
            </a:r>
          </a:p>
          <a:p>
            <a:r>
              <a:rPr lang="en-US" baseline="0" dirty="0" smtClean="0">
                <a:sym typeface="Wingdings" panose="05000000000000000000" pitchFamily="2" charset="2"/>
              </a:rPr>
              <a:t>Blogsite – what is a blogsite?  Usually uncontrolled and unedited information, but if you follow an author/ academic/ researcher </a:t>
            </a:r>
            <a:r>
              <a:rPr lang="en-US" baseline="0" dirty="0" err="1" smtClean="0">
                <a:sym typeface="Wingdings" panose="05000000000000000000" pitchFamily="2" charset="2"/>
              </a:rPr>
              <a:t>etc</a:t>
            </a:r>
            <a:r>
              <a:rPr lang="en-US" baseline="0" dirty="0" smtClean="0">
                <a:sym typeface="Wingdings" panose="05000000000000000000" pitchFamily="2" charset="2"/>
              </a:rPr>
              <a:t> it could be excellent information</a:t>
            </a:r>
          </a:p>
          <a:p>
            <a:endParaRPr lang="en-US" baseline="0" dirty="0" smtClean="0">
              <a:sym typeface="Wingdings" panose="05000000000000000000" pitchFamily="2" charset="2"/>
            </a:endParaRPr>
          </a:p>
          <a:p>
            <a:r>
              <a:rPr lang="en-US" b="1" baseline="0" dirty="0" smtClean="0">
                <a:sym typeface="Wingdings" panose="05000000000000000000" pitchFamily="2" charset="2"/>
              </a:rPr>
              <a:t>In all cases, by understanding the URL and what it can tell you, you will better know what you are looking at.  </a:t>
            </a:r>
            <a:r>
              <a:rPr lang="en-US" baseline="0" dirty="0" smtClean="0">
                <a:sym typeface="Wingdings" panose="05000000000000000000" pitchFamily="2" charset="2"/>
              </a:rPr>
              <a:t>The Website could be biased, but now you know a little about who the </a:t>
            </a:r>
            <a:r>
              <a:rPr lang="en-US" baseline="0" dirty="0" smtClean="0">
                <a:sym typeface="Wingdings" panose="05000000000000000000" pitchFamily="2" charset="2"/>
              </a:rPr>
              <a:t>author/publisher </a:t>
            </a:r>
            <a:r>
              <a:rPr lang="en-US" baseline="0" dirty="0" smtClean="0">
                <a:sym typeface="Wingdings" panose="05000000000000000000" pitchFamily="2" charset="2"/>
              </a:rPr>
              <a:t>is, and perhaps it is good to collect different viewpoints for your assignments.</a:t>
            </a:r>
            <a:endParaRPr lang="en-US" dirty="0"/>
          </a:p>
        </p:txBody>
      </p:sp>
      <p:sp>
        <p:nvSpPr>
          <p:cNvPr id="4" name="Slide Number Placeholder 3"/>
          <p:cNvSpPr>
            <a:spLocks noGrp="1"/>
          </p:cNvSpPr>
          <p:nvPr>
            <p:ph type="sldNum" sz="quarter" idx="10"/>
          </p:nvPr>
        </p:nvSpPr>
        <p:spPr/>
        <p:txBody>
          <a:bodyPr/>
          <a:lstStyle/>
          <a:p>
            <a:fld id="{BF946839-314C-4E56-B4D7-221F2FA4805C}" type="slidenum">
              <a:rPr lang="en-US" smtClean="0"/>
              <a:t>9</a:t>
            </a:fld>
            <a:endParaRPr lang="en-US"/>
          </a:p>
        </p:txBody>
      </p:sp>
    </p:spTree>
    <p:extLst>
      <p:ext uri="{BB962C8B-B14F-4D97-AF65-F5344CB8AC3E}">
        <p14:creationId xmlns:p14="http://schemas.microsoft.com/office/powerpoint/2010/main" val="772729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FB652E-68E3-4005-8B0A-B85004D57357}"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3085620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652E-68E3-4005-8B0A-B85004D57357}"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326141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652E-68E3-4005-8B0A-B85004D57357}"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33253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FB652E-68E3-4005-8B0A-B85004D57357}"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77011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FB652E-68E3-4005-8B0A-B85004D57357}" type="datetimeFigureOut">
              <a:rPr lang="en-US" smtClean="0"/>
              <a:t>8/11/2015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291193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FB652E-68E3-4005-8B0A-B85004D57357}"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1322475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FB652E-68E3-4005-8B0A-B85004D57357}" type="datetimeFigureOut">
              <a:rPr lang="en-US" smtClean="0"/>
              <a:t>8/11/2015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2200786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FB652E-68E3-4005-8B0A-B85004D57357}" type="datetimeFigureOut">
              <a:rPr lang="en-US" smtClean="0"/>
              <a:t>8/11/2015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151904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FB652E-68E3-4005-8B0A-B85004D57357}" type="datetimeFigureOut">
              <a:rPr lang="en-US" smtClean="0"/>
              <a:t>8/11/2015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2935445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B652E-68E3-4005-8B0A-B85004D57357}"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192065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FB652E-68E3-4005-8B0A-B85004D57357}" type="datetimeFigureOut">
              <a:rPr lang="en-US" smtClean="0"/>
              <a:t>8/11/2015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959545-CE66-4E98-9748-33E8E27DB1CE}" type="slidenum">
              <a:rPr lang="en-US" smtClean="0"/>
              <a:t>‹#›</a:t>
            </a:fld>
            <a:endParaRPr lang="en-US"/>
          </a:p>
        </p:txBody>
      </p:sp>
    </p:spTree>
    <p:extLst>
      <p:ext uri="{BB962C8B-B14F-4D97-AF65-F5344CB8AC3E}">
        <p14:creationId xmlns:p14="http://schemas.microsoft.com/office/powerpoint/2010/main" val="25715437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FB652E-68E3-4005-8B0A-B85004D57357}" type="datetimeFigureOut">
              <a:rPr lang="en-US" smtClean="0"/>
              <a:t>8/11/2015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59545-CE66-4E98-9748-33E8E27DB1CE}" type="slidenum">
              <a:rPr lang="en-US" smtClean="0"/>
              <a:t>‹#›</a:t>
            </a:fld>
            <a:endParaRPr lang="en-US"/>
          </a:p>
        </p:txBody>
      </p:sp>
    </p:spTree>
    <p:extLst>
      <p:ext uri="{BB962C8B-B14F-4D97-AF65-F5344CB8AC3E}">
        <p14:creationId xmlns:p14="http://schemas.microsoft.com/office/powerpoint/2010/main" val="4159475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aem3JahbXfk"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ogle.ae/"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www.worldcat.org/" TargetMode="External"/><Relationship Id="rId4" Type="http://schemas.openxmlformats.org/officeDocument/2006/relationships/hyperlink" Target="https://scholar.google.a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hct.ac.ae/"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26262"/>
            <a:ext cx="7772400" cy="1470025"/>
          </a:xfrm>
        </p:spPr>
        <p:txBody>
          <a:bodyPr/>
          <a:lstStyle/>
          <a:p>
            <a:r>
              <a:rPr lang="en-US" dirty="0" smtClean="0"/>
              <a:t>Evaluating Information Resources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2057400"/>
            <a:ext cx="2438400" cy="2755392"/>
          </a:xfrm>
          <a:prstGeom prst="rect">
            <a:avLst/>
          </a:prstGeom>
        </p:spPr>
      </p:pic>
    </p:spTree>
    <p:extLst>
      <p:ext uri="{BB962C8B-B14F-4D97-AF65-F5344CB8AC3E}">
        <p14:creationId xmlns:p14="http://schemas.microsoft.com/office/powerpoint/2010/main" val="3984721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914400"/>
            <a:ext cx="8763000" cy="1143000"/>
          </a:xfrm>
        </p:spPr>
        <p:txBody>
          <a:bodyPr>
            <a:noAutofit/>
          </a:bodyPr>
          <a:lstStyle/>
          <a:p>
            <a:r>
              <a:rPr lang="en-US" sz="4800" dirty="0"/>
              <a:t>You are </a:t>
            </a:r>
            <a:r>
              <a:rPr lang="en-US" sz="4800" dirty="0" smtClean="0"/>
              <a:t>researching: </a:t>
            </a:r>
            <a:br>
              <a:rPr lang="en-US" sz="4800" dirty="0" smtClean="0"/>
            </a:br>
            <a:r>
              <a:rPr lang="en-US" sz="4800" dirty="0" smtClean="0">
                <a:solidFill>
                  <a:schemeClr val="accent6">
                    <a:lumMod val="75000"/>
                  </a:schemeClr>
                </a:solidFill>
              </a:rPr>
              <a:t>health </a:t>
            </a:r>
            <a:r>
              <a:rPr lang="en-US" sz="4800" dirty="0">
                <a:solidFill>
                  <a:schemeClr val="accent6">
                    <a:lumMod val="75000"/>
                  </a:schemeClr>
                </a:solidFill>
              </a:rPr>
              <a:t>effects of </a:t>
            </a:r>
            <a:r>
              <a:rPr lang="en-US" sz="4800" dirty="0" smtClean="0">
                <a:solidFill>
                  <a:schemeClr val="accent6">
                    <a:lumMod val="75000"/>
                  </a:schemeClr>
                </a:solidFill>
              </a:rPr>
              <a:t>smoking</a:t>
            </a:r>
            <a:r>
              <a:rPr lang="en-US" sz="3600" dirty="0"/>
              <a:t> </a:t>
            </a:r>
            <a:br>
              <a:rPr lang="en-US" sz="3600" dirty="0"/>
            </a:br>
            <a:endParaRPr lang="en-US" sz="3600" dirty="0"/>
          </a:p>
        </p:txBody>
      </p:sp>
      <p:sp>
        <p:nvSpPr>
          <p:cNvPr id="3" name="Content Placeholder 2"/>
          <p:cNvSpPr>
            <a:spLocks noGrp="1"/>
          </p:cNvSpPr>
          <p:nvPr>
            <p:ph idx="1"/>
          </p:nvPr>
        </p:nvSpPr>
        <p:spPr>
          <a:xfrm>
            <a:off x="533400" y="2286000"/>
            <a:ext cx="8610600" cy="3200400"/>
          </a:xfrm>
        </p:spPr>
        <p:txBody>
          <a:bodyPr>
            <a:normAutofit/>
          </a:bodyPr>
          <a:lstStyle/>
          <a:p>
            <a:pPr marL="0" indent="0">
              <a:buNone/>
            </a:pPr>
            <a:r>
              <a:rPr lang="en-US" dirty="0" smtClean="0"/>
              <a:t>http</a:t>
            </a:r>
            <a:r>
              <a:rPr lang="en-US" dirty="0"/>
              <a:t>://</a:t>
            </a:r>
            <a:r>
              <a:rPr lang="en-US" dirty="0" smtClean="0"/>
              <a:t>heartland.org/ideas/smokers-rights</a:t>
            </a:r>
          </a:p>
          <a:p>
            <a:pPr marL="0" indent="0">
              <a:buNone/>
            </a:pPr>
            <a:r>
              <a:rPr lang="en-US" dirty="0" smtClean="0"/>
              <a:t>http://www.cdc.gov/effects_cig_smoking</a:t>
            </a:r>
          </a:p>
          <a:p>
            <a:pPr marL="0" indent="0">
              <a:buNone/>
            </a:pPr>
            <a:r>
              <a:rPr lang="en-US" dirty="0" smtClean="0"/>
              <a:t>http://www.health.harvard.edu/smoking</a:t>
            </a:r>
          </a:p>
          <a:p>
            <a:pPr marL="0" indent="0">
              <a:buNone/>
            </a:pPr>
            <a:r>
              <a:rPr lang="en-US" dirty="0" smtClean="0"/>
              <a:t>http://www.nhs.uk/smoking-risks</a:t>
            </a:r>
          </a:p>
          <a:p>
            <a:pPr marL="0" indent="0">
              <a:buNone/>
            </a:pPr>
            <a:r>
              <a:rPr lang="en-US" dirty="0" smtClean="0"/>
              <a:t>http://www.nhlbi.nih.gov/health/risks</a:t>
            </a:r>
          </a:p>
          <a:p>
            <a:pPr marL="0" indent="0">
              <a:buNone/>
            </a:pPr>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533400" y="5486400"/>
            <a:ext cx="7924800" cy="830997"/>
          </a:xfrm>
          <a:prstGeom prst="rect">
            <a:avLst/>
          </a:prstGeom>
          <a:noFill/>
        </p:spPr>
        <p:txBody>
          <a:bodyPr wrap="square" rtlCol="0">
            <a:spAutoFit/>
          </a:bodyPr>
          <a:lstStyle/>
          <a:p>
            <a:pPr algn="ctr"/>
            <a:r>
              <a:rPr lang="en-US" sz="4800" dirty="0" smtClean="0">
                <a:solidFill>
                  <a:schemeClr val="accent6">
                    <a:lumMod val="75000"/>
                  </a:schemeClr>
                </a:solidFill>
              </a:rPr>
              <a:t>Which would you look at first?</a:t>
            </a:r>
            <a:endParaRPr lang="en-US" sz="4800" dirty="0">
              <a:solidFill>
                <a:schemeClr val="accent6">
                  <a:lumMod val="75000"/>
                </a:schemeClr>
              </a:solidFill>
            </a:endParaRPr>
          </a:p>
        </p:txBody>
      </p:sp>
    </p:spTree>
    <p:extLst>
      <p:ext uri="{BB962C8B-B14F-4D97-AF65-F5344CB8AC3E}">
        <p14:creationId xmlns:p14="http://schemas.microsoft.com/office/powerpoint/2010/main" val="1651209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914400"/>
            <a:ext cx="8763000" cy="1143000"/>
          </a:xfrm>
        </p:spPr>
        <p:txBody>
          <a:bodyPr>
            <a:noAutofit/>
          </a:bodyPr>
          <a:lstStyle/>
          <a:p>
            <a:r>
              <a:rPr lang="en-US" sz="4800" dirty="0"/>
              <a:t>You are </a:t>
            </a:r>
            <a:r>
              <a:rPr lang="en-US" sz="4800" dirty="0" smtClean="0"/>
              <a:t>researching: </a:t>
            </a:r>
            <a:br>
              <a:rPr lang="en-US" sz="4800" dirty="0" smtClean="0"/>
            </a:br>
            <a:r>
              <a:rPr lang="en-US" sz="4000" dirty="0" smtClean="0">
                <a:solidFill>
                  <a:schemeClr val="accent6">
                    <a:lumMod val="75000"/>
                  </a:schemeClr>
                </a:solidFill>
              </a:rPr>
              <a:t>benefits and problems with diet drinks</a:t>
            </a:r>
            <a:r>
              <a:rPr lang="en-US" sz="4000" dirty="0"/>
              <a:t> </a:t>
            </a:r>
            <a:r>
              <a:rPr lang="en-US" sz="3600" dirty="0"/>
              <a:t/>
            </a:r>
            <a:br>
              <a:rPr lang="en-US" sz="3600" dirty="0"/>
            </a:br>
            <a:endParaRPr lang="en-US" sz="3600" dirty="0"/>
          </a:p>
        </p:txBody>
      </p:sp>
      <p:sp>
        <p:nvSpPr>
          <p:cNvPr id="3" name="Content Placeholder 2"/>
          <p:cNvSpPr>
            <a:spLocks noGrp="1"/>
          </p:cNvSpPr>
          <p:nvPr>
            <p:ph idx="1"/>
          </p:nvPr>
        </p:nvSpPr>
        <p:spPr>
          <a:xfrm>
            <a:off x="533400" y="2286000"/>
            <a:ext cx="8610600" cy="3200400"/>
          </a:xfrm>
        </p:spPr>
        <p:txBody>
          <a:bodyPr>
            <a:normAutofit/>
          </a:bodyPr>
          <a:lstStyle/>
          <a:p>
            <a:pPr marL="0" indent="0">
              <a:buNone/>
            </a:pPr>
            <a:r>
              <a:rPr lang="en-US" dirty="0"/>
              <a:t>http://</a:t>
            </a:r>
            <a:r>
              <a:rPr lang="pl-PL" dirty="0" smtClean="0"/>
              <a:t>www.nextavenue.org/blog/diet-soda</a:t>
            </a:r>
            <a:endParaRPr lang="en-US" dirty="0" smtClean="0"/>
          </a:p>
          <a:p>
            <a:pPr marL="0" indent="0">
              <a:buNone/>
            </a:pPr>
            <a:endParaRPr lang="en-US" sz="800" dirty="0"/>
          </a:p>
          <a:p>
            <a:pPr marL="0" indent="0">
              <a:buNone/>
            </a:pPr>
            <a:r>
              <a:rPr lang="pl-PL" dirty="0"/>
              <a:t>http://nepc.colorado.edu/files/lancet.pdf</a:t>
            </a:r>
            <a:r>
              <a:rPr lang="en-US" dirty="0"/>
              <a:t> </a:t>
            </a:r>
            <a:endParaRPr lang="en-US" dirty="0" smtClean="0"/>
          </a:p>
          <a:p>
            <a:pPr marL="0" indent="0">
              <a:buNone/>
            </a:pPr>
            <a:endParaRPr lang="en-US" sz="800" dirty="0"/>
          </a:p>
          <a:p>
            <a:pPr marL="0" indent="0">
              <a:buNone/>
            </a:pPr>
            <a:r>
              <a:rPr lang="pl-PL" dirty="0" smtClean="0"/>
              <a:t>https</a:t>
            </a:r>
            <a:r>
              <a:rPr lang="pl-PL" dirty="0"/>
              <a:t>://www.womentowomen.com/healthy-weight/diet-soda/</a:t>
            </a:r>
            <a:r>
              <a:rPr lang="en-US" dirty="0"/>
              <a:t> </a:t>
            </a:r>
          </a:p>
          <a:p>
            <a:pPr marL="0" indent="0">
              <a:buNone/>
            </a:pPr>
            <a:endParaRPr lang="en-US" dirty="0" smtClean="0"/>
          </a:p>
          <a:p>
            <a:pPr marL="0" indent="0">
              <a:buNone/>
            </a:pPr>
            <a:endParaRPr lang="en-US" dirty="0" smtClean="0"/>
          </a:p>
          <a:p>
            <a:pPr marL="0" indent="0">
              <a:buNone/>
            </a:pPr>
            <a:endParaRPr lang="en-US" dirty="0"/>
          </a:p>
        </p:txBody>
      </p:sp>
      <p:sp>
        <p:nvSpPr>
          <p:cNvPr id="4" name="TextBox 3"/>
          <p:cNvSpPr txBox="1"/>
          <p:nvPr/>
        </p:nvSpPr>
        <p:spPr>
          <a:xfrm>
            <a:off x="533400" y="5486400"/>
            <a:ext cx="7924800" cy="830997"/>
          </a:xfrm>
          <a:prstGeom prst="rect">
            <a:avLst/>
          </a:prstGeom>
          <a:noFill/>
        </p:spPr>
        <p:txBody>
          <a:bodyPr wrap="square" rtlCol="0">
            <a:spAutoFit/>
          </a:bodyPr>
          <a:lstStyle/>
          <a:p>
            <a:pPr algn="ctr"/>
            <a:r>
              <a:rPr lang="en-US" sz="4800" dirty="0" smtClean="0">
                <a:solidFill>
                  <a:schemeClr val="accent6">
                    <a:lumMod val="75000"/>
                  </a:schemeClr>
                </a:solidFill>
              </a:rPr>
              <a:t>Which would you look at first?</a:t>
            </a:r>
            <a:endParaRPr lang="en-US" sz="4800" dirty="0">
              <a:solidFill>
                <a:schemeClr val="accent6">
                  <a:lumMod val="75000"/>
                </a:schemeClr>
              </a:solidFill>
            </a:endParaRPr>
          </a:p>
        </p:txBody>
      </p:sp>
    </p:spTree>
    <p:extLst>
      <p:ext uri="{BB962C8B-B14F-4D97-AF65-F5344CB8AC3E}">
        <p14:creationId xmlns:p14="http://schemas.microsoft.com/office/powerpoint/2010/main" val="25712237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31515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hlinkClick r:id="rId3"/>
          </p:cNvPr>
          <p:cNvPicPr>
            <a:picLocks noChangeAspect="1"/>
          </p:cNvPicPr>
          <p:nvPr/>
        </p:nvPicPr>
        <p:blipFill>
          <a:blip r:embed="rId4"/>
          <a:stretch>
            <a:fillRect/>
          </a:stretch>
        </p:blipFill>
        <p:spPr>
          <a:xfrm>
            <a:off x="0" y="0"/>
            <a:ext cx="9144000" cy="6858000"/>
          </a:xfrm>
          <a:prstGeom prst="rect">
            <a:avLst/>
          </a:prstGeom>
        </p:spPr>
      </p:pic>
    </p:spTree>
    <p:extLst>
      <p:ext uri="{BB962C8B-B14F-4D97-AF65-F5344CB8AC3E}">
        <p14:creationId xmlns:p14="http://schemas.microsoft.com/office/powerpoint/2010/main" val="5502709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470025"/>
          </a:xfrm>
        </p:spPr>
        <p:txBody>
          <a:bodyPr/>
          <a:lstStyle/>
          <a:p>
            <a:r>
              <a:rPr lang="en-US" dirty="0" smtClean="0">
                <a:solidFill>
                  <a:schemeClr val="accent6">
                    <a:lumMod val="75000"/>
                  </a:schemeClr>
                </a:solidFill>
              </a:rPr>
              <a:t>What about evaluation of print information sources?</a:t>
            </a:r>
            <a:endParaRPr lang="en-US" dirty="0">
              <a:solidFill>
                <a:schemeClr val="accent6">
                  <a:lumMod val="75000"/>
                </a:schemeClr>
              </a:solidFill>
            </a:endParaRPr>
          </a:p>
        </p:txBody>
      </p:sp>
      <p:sp>
        <p:nvSpPr>
          <p:cNvPr id="3" name="Subtitle 2"/>
          <p:cNvSpPr>
            <a:spLocks noGrp="1"/>
          </p:cNvSpPr>
          <p:nvPr>
            <p:ph type="subTitle" idx="1"/>
          </p:nvPr>
        </p:nvSpPr>
        <p:spPr>
          <a:xfrm>
            <a:off x="1520825" y="8085138"/>
            <a:ext cx="6400800" cy="1752600"/>
          </a:xfrm>
        </p:spPr>
        <p:txBody>
          <a:bodyPr/>
          <a:lstStyle/>
          <a:p>
            <a:endParaRPr lang="en-US" dirty="0"/>
          </a:p>
        </p:txBody>
      </p:sp>
      <p:pic>
        <p:nvPicPr>
          <p:cNvPr id="2052" name="Picture 4" descr="http://rothersthorpe.info/wordpress/wp-content/uploads/2011/04/book_review_imag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 y="2393087"/>
            <a:ext cx="3362325" cy="28670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s://encrypted-tbn3.gstatic.com/images?q=tbn:ANd9GcSl0I4AvYgOPQdTvh7Jr96UU7L74S2ZpHYuSJdwcjY4MEcqNgl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86400" y="3124200"/>
            <a:ext cx="2743200" cy="3209926"/>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85800" y="5334000"/>
            <a:ext cx="3733800" cy="769441"/>
          </a:xfrm>
          <a:prstGeom prst="rect">
            <a:avLst/>
          </a:prstGeom>
          <a:noFill/>
        </p:spPr>
        <p:txBody>
          <a:bodyPr wrap="square" rtlCol="0">
            <a:spAutoFit/>
          </a:bodyPr>
          <a:lstStyle/>
          <a:p>
            <a:r>
              <a:rPr lang="en-US" sz="4400" dirty="0"/>
              <a:t>L</a:t>
            </a:r>
            <a:r>
              <a:rPr lang="en-US" sz="4400" dirty="0" smtClean="0"/>
              <a:t>ike </a:t>
            </a:r>
            <a:r>
              <a:rPr lang="en-US" sz="4400" b="1" dirty="0" smtClean="0"/>
              <a:t>books</a:t>
            </a:r>
            <a:endParaRPr lang="en-US" sz="4400" b="1" dirty="0"/>
          </a:p>
        </p:txBody>
      </p:sp>
      <p:sp>
        <p:nvSpPr>
          <p:cNvPr id="6" name="TextBox 5"/>
          <p:cNvSpPr txBox="1"/>
          <p:nvPr/>
        </p:nvSpPr>
        <p:spPr>
          <a:xfrm>
            <a:off x="4953000" y="2393087"/>
            <a:ext cx="3810000" cy="769441"/>
          </a:xfrm>
          <a:prstGeom prst="rect">
            <a:avLst/>
          </a:prstGeom>
          <a:noFill/>
        </p:spPr>
        <p:txBody>
          <a:bodyPr wrap="square" rtlCol="0">
            <a:spAutoFit/>
          </a:bodyPr>
          <a:lstStyle/>
          <a:p>
            <a:r>
              <a:rPr lang="en-US" sz="4400" dirty="0" smtClean="0"/>
              <a:t>… and </a:t>
            </a:r>
            <a:r>
              <a:rPr lang="en-US" sz="4400" b="1" dirty="0" smtClean="0"/>
              <a:t>journals</a:t>
            </a:r>
            <a:endParaRPr lang="en-US" sz="4400" b="1" dirty="0"/>
          </a:p>
        </p:txBody>
      </p:sp>
    </p:spTree>
    <p:extLst>
      <p:ext uri="{BB962C8B-B14F-4D97-AF65-F5344CB8AC3E}">
        <p14:creationId xmlns:p14="http://schemas.microsoft.com/office/powerpoint/2010/main" val="26229875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9100" y="609600"/>
            <a:ext cx="8305800" cy="1470025"/>
          </a:xfrm>
        </p:spPr>
        <p:txBody>
          <a:bodyPr>
            <a:normAutofit/>
          </a:bodyPr>
          <a:lstStyle/>
          <a:p>
            <a:r>
              <a:rPr lang="en-US" dirty="0" smtClean="0"/>
              <a:t>Most of the print resources you use will be from the library </a:t>
            </a:r>
            <a:r>
              <a:rPr lang="en-US" dirty="0" smtClean="0">
                <a:sym typeface="Wingdings" panose="05000000000000000000" pitchFamily="2" charset="2"/>
              </a:rPr>
              <a:t></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descr="IMG_0211.jpg"/>
          <p:cNvPicPr>
            <a:picLocks noChangeAspect="1"/>
          </p:cNvPicPr>
          <p:nvPr/>
        </p:nvPicPr>
        <p:blipFill>
          <a:blip r:embed="rId3" cstate="print"/>
          <a:stretch>
            <a:fillRect/>
          </a:stretch>
        </p:blipFill>
        <p:spPr>
          <a:xfrm>
            <a:off x="419100" y="2667000"/>
            <a:ext cx="8305800" cy="3429000"/>
          </a:xfrm>
          <a:prstGeom prst="rect">
            <a:avLst/>
          </a:prstGeom>
          <a:ln w="38100">
            <a:solidFill>
              <a:schemeClr val="accent2">
                <a:lumMod val="75000"/>
              </a:schemeClr>
            </a:solidFill>
          </a:ln>
        </p:spPr>
      </p:pic>
    </p:spTree>
    <p:extLst>
      <p:ext uri="{BB962C8B-B14F-4D97-AF65-F5344CB8AC3E}">
        <p14:creationId xmlns:p14="http://schemas.microsoft.com/office/powerpoint/2010/main" val="25539146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7700" y="0"/>
            <a:ext cx="7772400" cy="1470025"/>
          </a:xfrm>
        </p:spPr>
        <p:txBody>
          <a:bodyPr/>
          <a:lstStyle/>
          <a:p>
            <a:r>
              <a:rPr lang="en-US" dirty="0" smtClean="0"/>
              <a:t>Evaluating print resources</a:t>
            </a:r>
            <a:endParaRPr lang="en-US" dirty="0"/>
          </a:p>
        </p:txBody>
      </p:sp>
      <p:sp>
        <p:nvSpPr>
          <p:cNvPr id="3" name="Subtitle 2"/>
          <p:cNvSpPr>
            <a:spLocks noGrp="1"/>
          </p:cNvSpPr>
          <p:nvPr>
            <p:ph type="subTitle" idx="1"/>
          </p:nvPr>
        </p:nvSpPr>
        <p:spPr>
          <a:xfrm>
            <a:off x="381000" y="1219200"/>
            <a:ext cx="8305800" cy="3886200"/>
          </a:xfrm>
        </p:spPr>
        <p:txBody>
          <a:bodyPr>
            <a:normAutofit/>
          </a:bodyPr>
          <a:lstStyle/>
          <a:p>
            <a:pPr algn="l"/>
            <a:r>
              <a:rPr lang="en-US" dirty="0" smtClean="0"/>
              <a:t>Look for information in the book or journal:</a:t>
            </a:r>
          </a:p>
          <a:p>
            <a:pPr marL="914400" lvl="1" indent="-457200" algn="l">
              <a:buFont typeface="Arial" panose="020B0604020202020204" pitchFamily="34" charset="0"/>
              <a:buChar char="•"/>
            </a:pPr>
            <a:r>
              <a:rPr lang="en-US" dirty="0" smtClean="0"/>
              <a:t>Author information is usually on the back of a </a:t>
            </a:r>
            <a:r>
              <a:rPr lang="en-US" b="1" dirty="0" smtClean="0"/>
              <a:t>book</a:t>
            </a:r>
            <a:r>
              <a:rPr lang="en-US" dirty="0" smtClean="0"/>
              <a:t>, on the </a:t>
            </a:r>
            <a:r>
              <a:rPr lang="en-US" i="1" dirty="0" smtClean="0"/>
              <a:t>jacket cover</a:t>
            </a:r>
            <a:r>
              <a:rPr lang="en-US" dirty="0" smtClean="0"/>
              <a:t>, or near the contents page. </a:t>
            </a:r>
          </a:p>
          <a:p>
            <a:pPr marL="914400" lvl="1" indent="-457200" algn="l">
              <a:buFont typeface="Arial" panose="020B0604020202020204" pitchFamily="34" charset="0"/>
              <a:buChar char="•"/>
            </a:pPr>
            <a:r>
              <a:rPr lang="en-US" dirty="0" smtClean="0"/>
              <a:t>The </a:t>
            </a:r>
            <a:r>
              <a:rPr lang="en-US" i="1" dirty="0" smtClean="0"/>
              <a:t>Foreword</a:t>
            </a:r>
            <a:r>
              <a:rPr lang="en-US" dirty="0" smtClean="0"/>
              <a:t> of a </a:t>
            </a:r>
            <a:r>
              <a:rPr lang="en-US" b="1" dirty="0" smtClean="0"/>
              <a:t>book</a:t>
            </a:r>
            <a:r>
              <a:rPr lang="en-US" dirty="0" smtClean="0"/>
              <a:t> often includes reference to the status or accomplishments of the authors</a:t>
            </a:r>
          </a:p>
          <a:p>
            <a:pPr marL="914400" lvl="1" indent="-457200" algn="l">
              <a:buFont typeface="Arial" panose="020B0604020202020204" pitchFamily="34" charset="0"/>
              <a:buChar char="•"/>
            </a:pPr>
            <a:r>
              <a:rPr lang="en-US" dirty="0" smtClean="0"/>
              <a:t>The journal cover, or start of a journal article usually contains author information</a:t>
            </a:r>
          </a:p>
        </p:txBody>
      </p:sp>
      <p:sp>
        <p:nvSpPr>
          <p:cNvPr id="4" name="TextBox 3"/>
          <p:cNvSpPr txBox="1"/>
          <p:nvPr/>
        </p:nvSpPr>
        <p:spPr>
          <a:xfrm>
            <a:off x="457200" y="5257800"/>
            <a:ext cx="8153400" cy="1077218"/>
          </a:xfrm>
          <a:prstGeom prst="rect">
            <a:avLst/>
          </a:prstGeom>
          <a:noFill/>
        </p:spPr>
        <p:txBody>
          <a:bodyPr wrap="square" rtlCol="0">
            <a:spAutoFit/>
          </a:bodyPr>
          <a:lstStyle/>
          <a:p>
            <a:pPr algn="ctr"/>
            <a:r>
              <a:rPr lang="en-US" sz="3200" dirty="0" smtClean="0"/>
              <a:t>Online information can be found in </a:t>
            </a:r>
            <a:r>
              <a:rPr lang="en-US" sz="3200" dirty="0" smtClean="0">
                <a:hlinkClick r:id="rId3"/>
              </a:rPr>
              <a:t>Google</a:t>
            </a:r>
            <a:r>
              <a:rPr lang="en-US" sz="3200" dirty="0" smtClean="0"/>
              <a:t>, </a:t>
            </a:r>
            <a:r>
              <a:rPr lang="en-US" sz="3200" dirty="0" err="1" smtClean="0">
                <a:hlinkClick r:id="rId4"/>
              </a:rPr>
              <a:t>GoogleScholar</a:t>
            </a:r>
            <a:r>
              <a:rPr lang="en-US" sz="3200" dirty="0" smtClean="0"/>
              <a:t>, and </a:t>
            </a:r>
            <a:r>
              <a:rPr lang="en-US" sz="3200" dirty="0" err="1" smtClean="0">
                <a:hlinkClick r:id="rId5"/>
              </a:rPr>
              <a:t>WorldCat</a:t>
            </a:r>
            <a:r>
              <a:rPr lang="en-US" sz="3200" dirty="0" smtClean="0"/>
              <a:t>.</a:t>
            </a:r>
            <a:endParaRPr lang="en-US" sz="3200" dirty="0"/>
          </a:p>
        </p:txBody>
      </p:sp>
    </p:spTree>
    <p:extLst>
      <p:ext uri="{BB962C8B-B14F-4D97-AF65-F5344CB8AC3E}">
        <p14:creationId xmlns:p14="http://schemas.microsoft.com/office/powerpoint/2010/main" val="9692314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0"/>
            <a:ext cx="8610600" cy="1143000"/>
          </a:xfrm>
        </p:spPr>
        <p:txBody>
          <a:bodyPr>
            <a:noAutofit/>
          </a:bodyPr>
          <a:lstStyle/>
          <a:p>
            <a:r>
              <a:rPr lang="en-US" sz="3600" dirty="0"/>
              <a:t>Not all information is useful for academic research projects.</a:t>
            </a:r>
            <a:br>
              <a:rPr lang="en-US" sz="3600" dirty="0"/>
            </a:br>
            <a:r>
              <a:rPr lang="en-US" sz="3600" b="1" dirty="0"/>
              <a:t>Which of the following criteria are important to consider when evaluating </a:t>
            </a:r>
            <a:r>
              <a:rPr lang="en-US" sz="3600" b="1" dirty="0" smtClean="0"/>
              <a:t>information?</a:t>
            </a:r>
            <a:r>
              <a:rPr lang="en-US" sz="3600" dirty="0"/>
              <a:t/>
            </a:r>
            <a:br>
              <a:rPr lang="en-US" sz="3600" dirty="0"/>
            </a:br>
            <a:endParaRPr lang="en-US" sz="3600" dirty="0"/>
          </a:p>
        </p:txBody>
      </p:sp>
      <p:sp>
        <p:nvSpPr>
          <p:cNvPr id="3" name="Content Placeholder 2"/>
          <p:cNvSpPr>
            <a:spLocks noGrp="1"/>
          </p:cNvSpPr>
          <p:nvPr>
            <p:ph idx="1"/>
          </p:nvPr>
        </p:nvSpPr>
        <p:spPr>
          <a:xfrm>
            <a:off x="457200" y="3581400"/>
            <a:ext cx="8229600" cy="2773363"/>
          </a:xfrm>
        </p:spPr>
        <p:txBody>
          <a:bodyPr>
            <a:normAutofit lnSpcReduction="10000"/>
          </a:bodyPr>
          <a:lstStyle/>
          <a:p>
            <a:pPr marL="0" indent="0">
              <a:buNone/>
            </a:pPr>
            <a:r>
              <a:rPr lang="en-US" dirty="0" smtClean="0"/>
              <a:t>		</a:t>
            </a:r>
            <a:r>
              <a:rPr lang="en-US" dirty="0"/>
              <a:t>information is current</a:t>
            </a:r>
          </a:p>
          <a:p>
            <a:pPr marL="0" indent="0">
              <a:buNone/>
            </a:pPr>
            <a:endParaRPr lang="en-US" sz="900" dirty="0"/>
          </a:p>
          <a:p>
            <a:pPr marL="0" indent="0">
              <a:buNone/>
            </a:pPr>
            <a:r>
              <a:rPr lang="en-US" dirty="0" smtClean="0"/>
              <a:t>		information </a:t>
            </a:r>
            <a:r>
              <a:rPr lang="en-US" dirty="0"/>
              <a:t>is </a:t>
            </a:r>
            <a:r>
              <a:rPr lang="en-US" dirty="0" smtClean="0"/>
              <a:t>interesting</a:t>
            </a:r>
          </a:p>
          <a:p>
            <a:pPr marL="0" indent="0">
              <a:buNone/>
            </a:pPr>
            <a:endParaRPr lang="en-US" sz="900" dirty="0" smtClean="0"/>
          </a:p>
          <a:p>
            <a:pPr marL="0" indent="0">
              <a:buNone/>
            </a:pPr>
            <a:r>
              <a:rPr lang="en-US" dirty="0" smtClean="0"/>
              <a:t>		information </a:t>
            </a:r>
            <a:r>
              <a:rPr lang="en-US" dirty="0"/>
              <a:t>is </a:t>
            </a:r>
            <a:r>
              <a:rPr lang="en-US" dirty="0" smtClean="0"/>
              <a:t>reliable</a:t>
            </a:r>
          </a:p>
          <a:p>
            <a:pPr marL="0" indent="0">
              <a:buNone/>
            </a:pPr>
            <a:endParaRPr lang="en-US" sz="900" dirty="0" smtClean="0"/>
          </a:p>
          <a:p>
            <a:pPr marL="0" indent="0">
              <a:buNone/>
            </a:pPr>
            <a:r>
              <a:rPr lang="en-US" dirty="0" smtClean="0"/>
              <a:t>		information </a:t>
            </a:r>
            <a:r>
              <a:rPr lang="en-US" dirty="0"/>
              <a:t>is authoritative</a:t>
            </a:r>
          </a:p>
        </p:txBody>
      </p:sp>
      <p:sp>
        <p:nvSpPr>
          <p:cNvPr id="4" name="Oval 3"/>
          <p:cNvSpPr/>
          <p:nvPr/>
        </p:nvSpPr>
        <p:spPr>
          <a:xfrm>
            <a:off x="1801091" y="3657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801091" y="4343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1801091" y="5029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801091" y="5715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43125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0" y="1600200"/>
            <a:ext cx="4648200" cy="1143000"/>
          </a:xfrm>
        </p:spPr>
        <p:txBody>
          <a:bodyPr>
            <a:noAutofit/>
          </a:bodyPr>
          <a:lstStyle/>
          <a:p>
            <a:r>
              <a:rPr lang="en-US" dirty="0" smtClean="0"/>
              <a:t>So, you need good academic information for your assignment?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832" y="-35312"/>
            <a:ext cx="6326568" cy="6858000"/>
          </a:xfrm>
          <a:prstGeom prst="rect">
            <a:avLst/>
          </a:prstGeom>
        </p:spPr>
      </p:pic>
    </p:spTree>
    <p:extLst>
      <p:ext uri="{BB962C8B-B14F-4D97-AF65-F5344CB8AC3E}">
        <p14:creationId xmlns:p14="http://schemas.microsoft.com/office/powerpoint/2010/main" val="36547085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5477" y="1219200"/>
            <a:ext cx="8229600" cy="1143000"/>
          </a:xfrm>
        </p:spPr>
        <p:txBody>
          <a:bodyPr>
            <a:normAutofit fontScale="90000"/>
          </a:bodyPr>
          <a:lstStyle/>
          <a:p>
            <a:r>
              <a:rPr lang="en-US" dirty="0" smtClean="0"/>
              <a:t>If you type your keywords into Google, </a:t>
            </a:r>
            <a:br>
              <a:rPr lang="en-US" dirty="0" smtClean="0"/>
            </a:br>
            <a:r>
              <a:rPr lang="en-US" dirty="0" smtClean="0"/>
              <a:t>you’ll get </a:t>
            </a:r>
            <a:r>
              <a:rPr lang="en-US" sz="4900" b="1" dirty="0" smtClean="0"/>
              <a:t>millions</a:t>
            </a:r>
            <a:r>
              <a:rPr lang="en-US" dirty="0" smtClean="0"/>
              <a:t> of hits!</a:t>
            </a:r>
            <a:r>
              <a:rPr lang="en-US" sz="4900" dirty="0" smtClean="0"/>
              <a:t/>
            </a:r>
            <a:br>
              <a:rPr lang="en-US" sz="4900" dirty="0" smtClean="0"/>
            </a:br>
            <a:r>
              <a:rPr lang="en-US" dirty="0"/>
              <a:t/>
            </a:r>
            <a:br>
              <a:rPr lang="en-US" dirty="0"/>
            </a:br>
            <a:r>
              <a:rPr lang="en-US" dirty="0" smtClean="0"/>
              <a:t>That’s enough isn’t it?</a:t>
            </a:r>
            <a:endParaRPr lang="en-US" dirty="0"/>
          </a:p>
        </p:txBody>
      </p:sp>
      <p:pic>
        <p:nvPicPr>
          <p:cNvPr id="5" name="Picture 4"/>
          <p:cNvPicPr>
            <a:picLocks noChangeAspect="1"/>
          </p:cNvPicPr>
          <p:nvPr/>
        </p:nvPicPr>
        <p:blipFill>
          <a:blip r:embed="rId3"/>
          <a:stretch>
            <a:fillRect/>
          </a:stretch>
        </p:blipFill>
        <p:spPr>
          <a:xfrm>
            <a:off x="609600" y="3701149"/>
            <a:ext cx="8065477" cy="2852051"/>
          </a:xfrm>
          <a:prstGeom prst="rect">
            <a:avLst/>
          </a:prstGeom>
        </p:spPr>
      </p:pic>
    </p:spTree>
    <p:extLst>
      <p:ext uri="{BB962C8B-B14F-4D97-AF65-F5344CB8AC3E}">
        <p14:creationId xmlns:p14="http://schemas.microsoft.com/office/powerpoint/2010/main" val="9040350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zu.ac.ae/infoasis/modules/mod6/images/SadBo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295400"/>
            <a:ext cx="3310755" cy="2057400"/>
          </a:xfrm>
          <a:prstGeom prst="rect">
            <a:avLst/>
          </a:prstGeom>
          <a:noFill/>
          <a:extLst>
            <a:ext uri="{909E8E84-426E-40DD-AFC4-6F175D3DCCD1}">
              <a14:hiddenFill xmlns:a14="http://schemas.microsoft.com/office/drawing/2010/main">
                <a:solidFill>
                  <a:srgbClr val="FFFFFF"/>
                </a:solidFill>
              </a14:hiddenFill>
            </a:ext>
          </a:extLst>
        </p:spPr>
      </p:pic>
      <p:sp>
        <p:nvSpPr>
          <p:cNvPr id="9" name="Title 8"/>
          <p:cNvSpPr>
            <a:spLocks noGrp="1"/>
          </p:cNvSpPr>
          <p:nvPr>
            <p:ph type="title"/>
          </p:nvPr>
        </p:nvSpPr>
        <p:spPr>
          <a:xfrm>
            <a:off x="368263" y="23446"/>
            <a:ext cx="8229600" cy="2781300"/>
          </a:xfrm>
        </p:spPr>
        <p:txBody>
          <a:bodyPr>
            <a:normAutofit/>
          </a:bodyPr>
          <a:lstStyle/>
          <a:p>
            <a:pPr algn="l"/>
            <a:r>
              <a:rPr lang="en-US" dirty="0" smtClean="0"/>
              <a:t>Not enough for success in </a:t>
            </a:r>
            <a:br>
              <a:rPr lang="en-US" dirty="0" smtClean="0"/>
            </a:br>
            <a:r>
              <a:rPr lang="en-US" b="1" dirty="0" smtClean="0"/>
              <a:t>higher education</a:t>
            </a:r>
            <a:r>
              <a:rPr lang="en-US" dirty="0" smtClean="0"/>
              <a:t>!</a:t>
            </a:r>
            <a:endParaRPr lang="en-US" dirty="0"/>
          </a:p>
        </p:txBody>
      </p:sp>
      <p:sp>
        <p:nvSpPr>
          <p:cNvPr id="14" name="TextBox 13"/>
          <p:cNvSpPr txBox="1"/>
          <p:nvPr/>
        </p:nvSpPr>
        <p:spPr>
          <a:xfrm>
            <a:off x="562708" y="3581400"/>
            <a:ext cx="8035155" cy="3046988"/>
          </a:xfrm>
          <a:prstGeom prst="rect">
            <a:avLst/>
          </a:prstGeom>
          <a:noFill/>
        </p:spPr>
        <p:txBody>
          <a:bodyPr wrap="square" rtlCol="0">
            <a:spAutoFit/>
          </a:bodyPr>
          <a:lstStyle/>
          <a:p>
            <a:r>
              <a:rPr lang="en-US" sz="3200" dirty="0" smtClean="0"/>
              <a:t>Your research work needs to include different information resources, like </a:t>
            </a:r>
          </a:p>
          <a:p>
            <a:pPr marL="2743200" lvl="5" indent="-457200">
              <a:buFont typeface="Wingdings" panose="05000000000000000000" pitchFamily="2" charset="2"/>
              <a:buChar char="ü"/>
            </a:pPr>
            <a:r>
              <a:rPr lang="en-US" sz="3200" dirty="0" smtClean="0"/>
              <a:t>books </a:t>
            </a:r>
          </a:p>
          <a:p>
            <a:pPr marL="2743200" lvl="5" indent="-457200">
              <a:buFont typeface="Wingdings" panose="05000000000000000000" pitchFamily="2" charset="2"/>
              <a:buChar char="ü"/>
            </a:pPr>
            <a:r>
              <a:rPr lang="en-US" sz="3200" dirty="0" smtClean="0"/>
              <a:t>newspapers</a:t>
            </a:r>
            <a:endParaRPr lang="en-US" sz="3200" dirty="0"/>
          </a:p>
          <a:p>
            <a:pPr marL="2743200" lvl="5" indent="-457200">
              <a:buFont typeface="Wingdings" panose="05000000000000000000" pitchFamily="2" charset="2"/>
              <a:buChar char="ü"/>
            </a:pPr>
            <a:r>
              <a:rPr lang="en-US" sz="3200" dirty="0" smtClean="0"/>
              <a:t>journal articles</a:t>
            </a:r>
          </a:p>
          <a:p>
            <a:pPr marL="2743200" lvl="5" indent="-457200">
              <a:buFont typeface="Wingdings" panose="05000000000000000000" pitchFamily="2" charset="2"/>
              <a:buChar char="ü"/>
            </a:pPr>
            <a:r>
              <a:rPr lang="en-US" sz="3200" dirty="0" smtClean="0"/>
              <a:t>web resources</a:t>
            </a:r>
            <a:endParaRPr lang="en-US" sz="3200" dirty="0"/>
          </a:p>
        </p:txBody>
      </p:sp>
    </p:spTree>
    <p:extLst>
      <p:ext uri="{BB962C8B-B14F-4D97-AF65-F5344CB8AC3E}">
        <p14:creationId xmlns:p14="http://schemas.microsoft.com/office/powerpoint/2010/main" val="16996921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publishing cycle</a:t>
            </a:r>
            <a:endParaRPr lang="en-US" dirty="0"/>
          </a:p>
        </p:txBody>
      </p:sp>
      <p:sp>
        <p:nvSpPr>
          <p:cNvPr id="5" name="Content Placeholder 4"/>
          <p:cNvSpPr>
            <a:spLocks noGrp="1"/>
          </p:cNvSpPr>
          <p:nvPr>
            <p:ph idx="1"/>
          </p:nvPr>
        </p:nvSpPr>
        <p:spPr>
          <a:xfrm>
            <a:off x="228600" y="3308410"/>
            <a:ext cx="8686800" cy="3244790"/>
          </a:xfrm>
        </p:spPr>
        <p:txBody>
          <a:bodyPr>
            <a:normAutofit fontScale="92500" lnSpcReduction="10000"/>
          </a:bodyPr>
          <a:lstStyle/>
          <a:p>
            <a:pPr marL="0" indent="0" algn="ctr">
              <a:buNone/>
            </a:pPr>
            <a:r>
              <a:rPr lang="en-US" dirty="0" smtClean="0">
                <a:solidFill>
                  <a:schemeClr val="accent1">
                    <a:lumMod val="75000"/>
                  </a:schemeClr>
                </a:solidFill>
              </a:rPr>
              <a:t>Different types of information are published at different times – </a:t>
            </a:r>
            <a:r>
              <a:rPr lang="en-US" b="1" dirty="0" smtClean="0">
                <a:solidFill>
                  <a:schemeClr val="accent1">
                    <a:lumMod val="75000"/>
                  </a:schemeClr>
                </a:solidFill>
              </a:rPr>
              <a:t>what do you need</a:t>
            </a:r>
            <a:r>
              <a:rPr lang="en-US" dirty="0" smtClean="0">
                <a:solidFill>
                  <a:schemeClr val="accent1">
                    <a:lumMod val="75000"/>
                  </a:schemeClr>
                </a:solidFill>
              </a:rPr>
              <a:t>?</a:t>
            </a:r>
          </a:p>
          <a:p>
            <a:pPr marL="0" indent="0" algn="ctr">
              <a:buNone/>
            </a:pPr>
            <a:endParaRPr lang="en-US" sz="1600" dirty="0" smtClean="0"/>
          </a:p>
          <a:p>
            <a:pPr marL="0" indent="0" algn="ctr">
              <a:buNone/>
            </a:pPr>
            <a:r>
              <a:rPr lang="en-US" dirty="0" smtClean="0">
                <a:solidFill>
                  <a:schemeClr val="accent1">
                    <a:lumMod val="75000"/>
                  </a:schemeClr>
                </a:solidFill>
              </a:rPr>
              <a:t>Also important to understand that different information resources have different </a:t>
            </a:r>
          </a:p>
          <a:p>
            <a:pPr marL="0" indent="0" algn="ctr">
              <a:buNone/>
            </a:pPr>
            <a:r>
              <a:rPr lang="en-US" b="1" dirty="0" smtClean="0">
                <a:solidFill>
                  <a:schemeClr val="accent1">
                    <a:lumMod val="75000"/>
                  </a:schemeClr>
                </a:solidFill>
              </a:rPr>
              <a:t>editorial control</a:t>
            </a:r>
            <a:r>
              <a:rPr lang="en-US" dirty="0" smtClean="0">
                <a:solidFill>
                  <a:schemeClr val="accent1">
                    <a:lumMod val="75000"/>
                  </a:schemeClr>
                </a:solidFill>
              </a:rPr>
              <a:t>.  </a:t>
            </a:r>
          </a:p>
          <a:p>
            <a:pPr marL="0" indent="0" algn="ctr">
              <a:buNone/>
            </a:pPr>
            <a:r>
              <a:rPr lang="en-US" dirty="0" smtClean="0">
                <a:solidFill>
                  <a:schemeClr val="accent1">
                    <a:lumMod val="75000"/>
                  </a:schemeClr>
                </a:solidFill>
              </a:rPr>
              <a:t>This affects the reliability of the information.  </a:t>
            </a:r>
            <a:endParaRPr lang="en-US" dirty="0">
              <a:solidFill>
                <a:schemeClr val="accent1">
                  <a:lumMod val="75000"/>
                </a:schemeClr>
              </a:solidFill>
            </a:endParaRPr>
          </a:p>
        </p:txBody>
      </p:sp>
      <p:pic>
        <p:nvPicPr>
          <p:cNvPr id="6" name="Picture 5"/>
          <p:cNvPicPr>
            <a:picLocks noChangeAspect="1"/>
          </p:cNvPicPr>
          <p:nvPr/>
        </p:nvPicPr>
        <p:blipFill>
          <a:blip r:embed="rId3"/>
          <a:stretch>
            <a:fillRect/>
          </a:stretch>
        </p:blipFill>
        <p:spPr>
          <a:xfrm>
            <a:off x="480646" y="1388330"/>
            <a:ext cx="7906578" cy="1583470"/>
          </a:xfrm>
          <a:prstGeom prst="rect">
            <a:avLst/>
          </a:prstGeom>
        </p:spPr>
      </p:pic>
    </p:spTree>
    <p:extLst>
      <p:ext uri="{BB962C8B-B14F-4D97-AF65-F5344CB8AC3E}">
        <p14:creationId xmlns:p14="http://schemas.microsoft.com/office/powerpoint/2010/main" val="1569557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fade">
                                      <p:cBhvr>
                                        <p:cTn id="15" dur="500"/>
                                        <p:tgtEl>
                                          <p:spTgt spid="5">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fade">
                                      <p:cBhvr>
                                        <p:cTn id="18"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163453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Domain Names (URL)</a:t>
            </a:r>
            <a:endParaRPr lang="en-US" dirty="0"/>
          </a:p>
        </p:txBody>
      </p:sp>
      <p:sp>
        <p:nvSpPr>
          <p:cNvPr id="3" name="Subtitle 2"/>
          <p:cNvSpPr>
            <a:spLocks noGrp="1"/>
          </p:cNvSpPr>
          <p:nvPr>
            <p:ph type="subTitle" idx="1"/>
          </p:nvPr>
        </p:nvSpPr>
        <p:spPr>
          <a:xfrm>
            <a:off x="685800" y="1851024"/>
            <a:ext cx="7772400" cy="4168775"/>
          </a:xfrm>
        </p:spPr>
        <p:txBody>
          <a:bodyPr>
            <a:normAutofit/>
          </a:bodyPr>
          <a:lstStyle/>
          <a:p>
            <a:r>
              <a:rPr lang="en-US" dirty="0" smtClean="0"/>
              <a:t>What does this website URL tell you?</a:t>
            </a:r>
            <a:endParaRPr lang="en-US" dirty="0"/>
          </a:p>
          <a:p>
            <a:r>
              <a:rPr lang="en-US" sz="4000" dirty="0">
                <a:solidFill>
                  <a:srgbClr val="0070C0"/>
                </a:solidFill>
                <a:hlinkClick r:id="rId3"/>
              </a:rPr>
              <a:t>http://</a:t>
            </a:r>
            <a:r>
              <a:rPr lang="en-US" sz="4000" dirty="0" smtClean="0">
                <a:solidFill>
                  <a:srgbClr val="0070C0"/>
                </a:solidFill>
                <a:hlinkClick r:id="rId3"/>
              </a:rPr>
              <a:t>www.hct.ac.ae/</a:t>
            </a:r>
            <a:endParaRPr lang="en-US" sz="4000" dirty="0" smtClean="0">
              <a:solidFill>
                <a:srgbClr val="0070C0"/>
              </a:solidFill>
            </a:endParaRPr>
          </a:p>
          <a:p>
            <a:pPr algn="l"/>
            <a:endParaRPr lang="en-US" dirty="0">
              <a:solidFill>
                <a:srgbClr val="0070C0"/>
              </a:solidFill>
            </a:endParaRPr>
          </a:p>
          <a:p>
            <a:pPr algn="l"/>
            <a:r>
              <a:rPr lang="en-US" sz="2800" dirty="0">
                <a:solidFill>
                  <a:srgbClr val="0070C0"/>
                </a:solidFill>
              </a:rPr>
              <a:t>http://www.</a:t>
            </a:r>
            <a:r>
              <a:rPr lang="en-US" sz="2800" dirty="0">
                <a:solidFill>
                  <a:srgbClr val="FF0000"/>
                </a:solidFill>
              </a:rPr>
              <a:t>hct</a:t>
            </a:r>
            <a:r>
              <a:rPr lang="en-US" sz="2800" dirty="0">
                <a:solidFill>
                  <a:srgbClr val="0070C0"/>
                </a:solidFill>
              </a:rPr>
              <a:t>.ac.ae</a:t>
            </a:r>
            <a:r>
              <a:rPr lang="en-US" sz="2800" dirty="0" smtClean="0">
                <a:solidFill>
                  <a:srgbClr val="0070C0"/>
                </a:solidFill>
              </a:rPr>
              <a:t>/    </a:t>
            </a:r>
            <a:r>
              <a:rPr lang="en-US" sz="2800" dirty="0" smtClean="0">
                <a:solidFill>
                  <a:schemeClr val="bg1">
                    <a:lumMod val="50000"/>
                  </a:schemeClr>
                </a:solidFill>
              </a:rPr>
              <a:t>Name of the organization</a:t>
            </a:r>
            <a:endParaRPr lang="en-US" sz="2800" dirty="0">
              <a:solidFill>
                <a:schemeClr val="bg1">
                  <a:lumMod val="50000"/>
                </a:schemeClr>
              </a:solidFill>
            </a:endParaRPr>
          </a:p>
          <a:p>
            <a:pPr algn="l"/>
            <a:r>
              <a:rPr lang="en-US" sz="2800" dirty="0">
                <a:solidFill>
                  <a:srgbClr val="0070C0"/>
                </a:solidFill>
              </a:rPr>
              <a:t>http://</a:t>
            </a:r>
            <a:r>
              <a:rPr lang="en-US" sz="2800" dirty="0" smtClean="0">
                <a:solidFill>
                  <a:srgbClr val="0070C0"/>
                </a:solidFill>
              </a:rPr>
              <a:t>www.hct.</a:t>
            </a:r>
            <a:r>
              <a:rPr lang="en-US" sz="2800" dirty="0" smtClean="0">
                <a:solidFill>
                  <a:srgbClr val="FF0000"/>
                </a:solidFill>
              </a:rPr>
              <a:t>ac</a:t>
            </a:r>
            <a:r>
              <a:rPr lang="en-US" sz="2800" dirty="0" smtClean="0">
                <a:solidFill>
                  <a:srgbClr val="0070C0"/>
                </a:solidFill>
              </a:rPr>
              <a:t>.ae/    </a:t>
            </a:r>
            <a:r>
              <a:rPr lang="en-US" sz="2800" dirty="0" smtClean="0">
                <a:solidFill>
                  <a:schemeClr val="bg1">
                    <a:lumMod val="50000"/>
                  </a:schemeClr>
                </a:solidFill>
              </a:rPr>
              <a:t>Type of </a:t>
            </a:r>
            <a:r>
              <a:rPr lang="en-US" sz="2800" dirty="0" smtClean="0">
                <a:solidFill>
                  <a:schemeClr val="bg1">
                    <a:lumMod val="50000"/>
                  </a:schemeClr>
                </a:solidFill>
              </a:rPr>
              <a:t>organization</a:t>
            </a:r>
            <a:endParaRPr lang="en-US" sz="2800" dirty="0" smtClean="0">
              <a:solidFill>
                <a:schemeClr val="bg1">
                  <a:lumMod val="50000"/>
                </a:schemeClr>
              </a:solidFill>
            </a:endParaRPr>
          </a:p>
          <a:p>
            <a:pPr algn="l"/>
            <a:r>
              <a:rPr lang="en-US" sz="2800" dirty="0" smtClean="0">
                <a:solidFill>
                  <a:srgbClr val="0070C0"/>
                </a:solidFill>
              </a:rPr>
              <a:t>http://www.hct.ac.</a:t>
            </a:r>
            <a:r>
              <a:rPr lang="en-US" sz="2800" dirty="0" smtClean="0">
                <a:solidFill>
                  <a:srgbClr val="FF0000"/>
                </a:solidFill>
              </a:rPr>
              <a:t>ae</a:t>
            </a:r>
            <a:r>
              <a:rPr lang="en-US" sz="2800" dirty="0" smtClean="0">
                <a:solidFill>
                  <a:srgbClr val="0070C0"/>
                </a:solidFill>
              </a:rPr>
              <a:t>/    </a:t>
            </a:r>
            <a:r>
              <a:rPr lang="en-US" sz="2800" dirty="0" smtClean="0">
                <a:solidFill>
                  <a:schemeClr val="bg1">
                    <a:lumMod val="50000"/>
                  </a:schemeClr>
                </a:solidFill>
              </a:rPr>
              <a:t>Country of website</a:t>
            </a:r>
          </a:p>
        </p:txBody>
      </p:sp>
    </p:spTree>
    <p:extLst>
      <p:ext uri="{BB962C8B-B14F-4D97-AF65-F5344CB8AC3E}">
        <p14:creationId xmlns:p14="http://schemas.microsoft.com/office/powerpoint/2010/main" val="3226890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of these do you know?</a:t>
            </a:r>
            <a:endParaRPr lang="en-US" dirty="0"/>
          </a:p>
        </p:txBody>
      </p:sp>
      <p:sp>
        <p:nvSpPr>
          <p:cNvPr id="3" name="Content Placeholder 2"/>
          <p:cNvSpPr>
            <a:spLocks noGrp="1"/>
          </p:cNvSpPr>
          <p:nvPr>
            <p:ph idx="1"/>
          </p:nvPr>
        </p:nvSpPr>
        <p:spPr/>
        <p:txBody>
          <a:bodyPr>
            <a:normAutofit/>
          </a:bodyPr>
          <a:lstStyle/>
          <a:p>
            <a:pPr marL="0" indent="0" algn="ctr">
              <a:buNone/>
            </a:pPr>
            <a:r>
              <a:rPr lang="en-US" sz="4800" dirty="0" smtClean="0"/>
              <a:t>.</a:t>
            </a:r>
            <a:r>
              <a:rPr lang="en-US" sz="4800" dirty="0" err="1" smtClean="0"/>
              <a:t>uk</a:t>
            </a:r>
            <a:endParaRPr lang="en-US" sz="4800" dirty="0" smtClean="0"/>
          </a:p>
          <a:p>
            <a:pPr marL="0" indent="0" algn="ctr">
              <a:buNone/>
            </a:pPr>
            <a:r>
              <a:rPr lang="en-US" sz="4800" dirty="0" smtClean="0"/>
              <a:t>.om</a:t>
            </a:r>
          </a:p>
          <a:p>
            <a:pPr marL="0" indent="0" algn="ctr">
              <a:buNone/>
            </a:pPr>
            <a:r>
              <a:rPr lang="en-US" sz="4800" dirty="0" smtClean="0"/>
              <a:t>.au</a:t>
            </a:r>
          </a:p>
          <a:p>
            <a:pPr marL="0" indent="0" algn="ctr">
              <a:buNone/>
            </a:pPr>
            <a:r>
              <a:rPr lang="en-US" sz="4800" dirty="0" smtClean="0"/>
              <a:t>.ca</a:t>
            </a:r>
          </a:p>
          <a:p>
            <a:pPr marL="0" indent="0" algn="ctr">
              <a:buNone/>
            </a:pPr>
            <a:r>
              <a:rPr lang="en-US" sz="4400" dirty="0" smtClean="0"/>
              <a:t>What does the USA use?</a:t>
            </a:r>
            <a:endParaRPr lang="en-US" sz="4400" dirty="0"/>
          </a:p>
        </p:txBody>
      </p:sp>
    </p:spTree>
    <p:extLst>
      <p:ext uri="{BB962C8B-B14F-4D97-AF65-F5344CB8AC3E}">
        <p14:creationId xmlns:p14="http://schemas.microsoft.com/office/powerpoint/2010/main" val="26706031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dirty="0" smtClean="0"/>
              <a:t>Domain Names (URL)</a:t>
            </a:r>
            <a:endParaRPr lang="en-US" dirty="0"/>
          </a:p>
        </p:txBody>
      </p:sp>
      <p:sp>
        <p:nvSpPr>
          <p:cNvPr id="3" name="Subtitle 2"/>
          <p:cNvSpPr>
            <a:spLocks noGrp="1"/>
          </p:cNvSpPr>
          <p:nvPr>
            <p:ph type="subTitle" idx="1"/>
          </p:nvPr>
        </p:nvSpPr>
        <p:spPr>
          <a:xfrm>
            <a:off x="1181100" y="1851024"/>
            <a:ext cx="6781800" cy="4168775"/>
          </a:xfrm>
        </p:spPr>
        <p:txBody>
          <a:bodyPr>
            <a:normAutofit/>
          </a:bodyPr>
          <a:lstStyle/>
          <a:p>
            <a:pPr algn="l"/>
            <a:r>
              <a:rPr lang="en-US" dirty="0" smtClean="0"/>
              <a:t>.com		Commercial (or blogsite)</a:t>
            </a:r>
          </a:p>
          <a:p>
            <a:pPr algn="l"/>
            <a:r>
              <a:rPr lang="en-US" dirty="0" smtClean="0"/>
              <a:t>.co		Commercial</a:t>
            </a:r>
          </a:p>
          <a:p>
            <a:pPr algn="l"/>
            <a:r>
              <a:rPr lang="en-US" dirty="0" smtClean="0"/>
              <a:t>.org		Organization</a:t>
            </a:r>
          </a:p>
          <a:p>
            <a:pPr algn="l"/>
            <a:r>
              <a:rPr lang="en-US" dirty="0" smtClean="0"/>
              <a:t>.</a:t>
            </a:r>
            <a:r>
              <a:rPr lang="en-US" dirty="0" err="1" smtClean="0"/>
              <a:t>gov</a:t>
            </a:r>
            <a:r>
              <a:rPr lang="en-US" dirty="0" smtClean="0"/>
              <a:t>		Government</a:t>
            </a:r>
          </a:p>
          <a:p>
            <a:pPr algn="l"/>
            <a:r>
              <a:rPr lang="en-US" dirty="0" smtClean="0"/>
              <a:t>.</a:t>
            </a:r>
            <a:r>
              <a:rPr lang="en-US" dirty="0" err="1" smtClean="0"/>
              <a:t>edu</a:t>
            </a:r>
            <a:r>
              <a:rPr lang="en-US" dirty="0" smtClean="0"/>
              <a:t>		Education</a:t>
            </a:r>
          </a:p>
          <a:p>
            <a:pPr algn="l"/>
            <a:r>
              <a:rPr lang="en-US" dirty="0" smtClean="0"/>
              <a:t>.ac		Academic education</a:t>
            </a:r>
          </a:p>
          <a:p>
            <a:pPr algn="l"/>
            <a:r>
              <a:rPr lang="en-US" dirty="0" err="1" smtClean="0"/>
              <a:t>.net</a:t>
            </a:r>
            <a:r>
              <a:rPr lang="en-US" dirty="0" smtClean="0"/>
              <a:t>		Network</a:t>
            </a:r>
            <a:endParaRPr lang="en-US" dirty="0"/>
          </a:p>
        </p:txBody>
      </p:sp>
    </p:spTree>
    <p:extLst>
      <p:ext uri="{BB962C8B-B14F-4D97-AF65-F5344CB8AC3E}">
        <p14:creationId xmlns:p14="http://schemas.microsoft.com/office/powerpoint/2010/main" val="1214694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6936</TotalTime>
  <Words>1657</Words>
  <Application>Microsoft Office PowerPoint</Application>
  <PresentationFormat>On-screen Show (4:3)</PresentationFormat>
  <Paragraphs>172</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Wingdings</vt:lpstr>
      <vt:lpstr>Office Theme</vt:lpstr>
      <vt:lpstr>Evaluating Information Resources</vt:lpstr>
      <vt:lpstr>So, you need good academic information for your assignment?</vt:lpstr>
      <vt:lpstr>If you type your keywords into Google,  you’ll get millions of hits!  That’s enough isn’t it?</vt:lpstr>
      <vt:lpstr>Not enough for success in  higher education!</vt:lpstr>
      <vt:lpstr>The publishing cycle</vt:lpstr>
      <vt:lpstr>PowerPoint Presentation</vt:lpstr>
      <vt:lpstr>Domain Names (URL)</vt:lpstr>
      <vt:lpstr>How many of these do you know?</vt:lpstr>
      <vt:lpstr>Domain Names (URL)</vt:lpstr>
      <vt:lpstr>You are researching:  health effects of smoking  </vt:lpstr>
      <vt:lpstr>You are researching:  benefits and problems with diet drinks  </vt:lpstr>
      <vt:lpstr>PowerPoint Presentation</vt:lpstr>
      <vt:lpstr>PowerPoint Presentation</vt:lpstr>
      <vt:lpstr>What about evaluation of print information sources?</vt:lpstr>
      <vt:lpstr>Most of the print resources you use will be from the library </vt:lpstr>
      <vt:lpstr>Evaluating print resources</vt:lpstr>
      <vt:lpstr>Not all information is useful for academic research projects. Which of the following criteria are important to consider when evaluating information?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adwc tsd</dc:creator>
  <cp:lastModifiedBy>Dr. Janet Martin</cp:lastModifiedBy>
  <cp:revision>109</cp:revision>
  <dcterms:created xsi:type="dcterms:W3CDTF">2014-09-02T05:28:42Z</dcterms:created>
  <dcterms:modified xsi:type="dcterms:W3CDTF">2015-08-11T09:34:58Z</dcterms:modified>
</cp:coreProperties>
</file>