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08" r:id="rId8"/>
    <p:sldMasterId id="2147483720" r:id="rId9"/>
    <p:sldMasterId id="2147483732" r:id="rId10"/>
    <p:sldMasterId id="2147483744" r:id="rId11"/>
    <p:sldMasterId id="2147483756" r:id="rId12"/>
  </p:sldMasterIdLst>
  <p:sldIdLst>
    <p:sldId id="256" r:id="rId13"/>
    <p:sldId id="257" r:id="rId14"/>
    <p:sldId id="341" r:id="rId15"/>
    <p:sldId id="348" r:id="rId16"/>
    <p:sldId id="307" r:id="rId17"/>
    <p:sldId id="296" r:id="rId18"/>
    <p:sldId id="302" r:id="rId19"/>
    <p:sldId id="297" r:id="rId20"/>
    <p:sldId id="306" r:id="rId21"/>
    <p:sldId id="283" r:id="rId22"/>
    <p:sldId id="290" r:id="rId23"/>
    <p:sldId id="285" r:id="rId24"/>
    <p:sldId id="308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21" r:id="rId33"/>
    <p:sldId id="310" r:id="rId34"/>
    <p:sldId id="329" r:id="rId35"/>
    <p:sldId id="327" r:id="rId36"/>
    <p:sldId id="311" r:id="rId37"/>
    <p:sldId id="33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D33976C-843D-4D2F-A4EB-30025E095BC6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EAB582-D9E3-43B0-B2E0-F9FD28234C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76C-843D-4D2F-A4EB-30025E095BC6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582-D9E3-43B0-B2E0-F9FD28234C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76C-843D-4D2F-A4EB-30025E095BC6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582-D9E3-43B0-B2E0-F9FD28234C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65A18D-F53C-4355-9B17-9460D24E4B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1658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80390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11290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306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8569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88898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1884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3938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76C-843D-4D2F-A4EB-30025E095BC6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582-D9E3-43B0-B2E0-F9FD28234C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62973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42281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14205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65A18D-F53C-4355-9B17-9460D24E4B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64509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47786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17432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11401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93129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9680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5590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76C-843D-4D2F-A4EB-30025E095BC6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582-D9E3-43B0-B2E0-F9FD28234C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07401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50982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72633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50447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65A18D-F53C-4355-9B17-9460D24E4B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06885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54296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29553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68694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26970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0168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76C-843D-4D2F-A4EB-30025E095BC6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582-D9E3-43B0-B2E0-F9FD28234C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27867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27215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08354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38207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91397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65A18D-F53C-4355-9B17-9460D24E4B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80105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17406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44268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18746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0863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76C-843D-4D2F-A4EB-30025E095BC6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582-D9E3-43B0-B2E0-F9FD28234C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52322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81704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85757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97919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82675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53424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65A18D-F53C-4355-9B17-9460D24E4B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45845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4733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44683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2618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76C-843D-4D2F-A4EB-30025E095BC6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582-D9E3-43B0-B2E0-F9FD28234C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40315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27468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1093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93588"/>
      </p:ext>
    </p:extLst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55211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30845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98698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65A18D-F53C-4355-9B17-9460D24E4B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63450"/>
      </p:ext>
    </p:extLst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38331"/>
      </p:ext>
    </p:extLst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7622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76C-843D-4D2F-A4EB-30025E095BC6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582-D9E3-43B0-B2E0-F9FD28234C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37201"/>
      </p:ext>
    </p:extLst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71866"/>
      </p:ext>
    </p:extLst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69365"/>
      </p:ext>
    </p:extLst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73145"/>
      </p:ext>
    </p:extLst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43894"/>
      </p:ext>
    </p:extLst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87459"/>
      </p:ext>
    </p:extLst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73401"/>
      </p:ext>
    </p:extLst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94385"/>
      </p:ext>
    </p:extLst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65A18D-F53C-4355-9B17-9460D24E4B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94081"/>
      </p:ext>
    </p:extLst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0265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76C-843D-4D2F-A4EB-30025E095BC6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582-D9E3-43B0-B2E0-F9FD28234C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43004"/>
      </p:ext>
    </p:extLst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05648"/>
      </p:ext>
    </p:extLst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58886"/>
      </p:ext>
    </p:extLst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80579"/>
      </p:ext>
    </p:extLst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44072"/>
      </p:ext>
    </p:extLst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93605"/>
      </p:ext>
    </p:extLst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36664"/>
      </p:ext>
    </p:extLst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28735"/>
      </p:ext>
    </p:extLst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26055"/>
      </p:ext>
    </p:extLst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65A18D-F53C-4355-9B17-9460D24E4B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5622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76C-843D-4D2F-A4EB-30025E095BC6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B582-D9E3-43B0-B2E0-F9FD28234C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32050"/>
      </p:ext>
    </p:extLst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065"/>
      </p:ext>
    </p:extLst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78203"/>
      </p:ext>
    </p:extLst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02654"/>
      </p:ext>
    </p:extLst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78393"/>
      </p:ext>
    </p:extLst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70599"/>
      </p:ext>
    </p:extLst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38915"/>
      </p:ext>
    </p:extLst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63697"/>
      </p:ext>
    </p:extLst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53020"/>
      </p:ext>
    </p:extLst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323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D33976C-843D-4D2F-A4EB-30025E095BC6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5EAB582-D9E3-43B0-B2E0-F9FD28234CF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8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6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4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6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1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3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3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F2DDCE-F509-4705-94E6-2851C8670028}" type="datetimeFigureOut">
              <a:rPr lang="en-US" smtClean="0">
                <a:solidFill>
                  <a:srgbClr val="438086"/>
                </a:solidFill>
              </a:rPr>
              <a:pPr/>
              <a:t>8/10/2015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65A18D-F53C-4355-9B17-9460D24E4B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9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wc.hct.ac.ae/lrc/ifooz/artwork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974" y="4648200"/>
            <a:ext cx="3313355" cy="12539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Research Process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Teacher Introduction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1197" y="4191000"/>
            <a:ext cx="3309803" cy="1260629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Big6</a:t>
            </a:r>
          </a:p>
          <a:p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the Big6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4877143" cy="330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7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the Big6?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Georgia"/>
              <a:buChar char="•"/>
              <a:tabLst>
                <a:tab pos="457200" algn="l"/>
              </a:tabLst>
            </a:pPr>
            <a:r>
              <a:rPr lang="en-US" dirty="0">
                <a:latin typeface="Calibri"/>
                <a:ea typeface="Calibri"/>
                <a:cs typeface="Arial"/>
              </a:rPr>
              <a:t>Good model – doesn’t leave anything out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Georgia"/>
              <a:buChar char="•"/>
              <a:tabLst>
                <a:tab pos="457200" algn="l"/>
              </a:tabLst>
            </a:pPr>
            <a:r>
              <a:rPr lang="en-US" dirty="0" smtClean="0">
                <a:latin typeface="Calibri"/>
                <a:ea typeface="Calibri"/>
                <a:cs typeface="Arial"/>
              </a:rPr>
              <a:t>Easy </a:t>
            </a:r>
            <a:r>
              <a:rPr lang="en-US" dirty="0">
                <a:latin typeface="Calibri"/>
                <a:ea typeface="Calibri"/>
                <a:cs typeface="Arial"/>
              </a:rPr>
              <a:t>to understand and remember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Georgia"/>
              <a:buChar char="•"/>
              <a:tabLst>
                <a:tab pos="457200" algn="l"/>
              </a:tabLst>
            </a:pPr>
            <a:r>
              <a:rPr lang="en-US" dirty="0">
                <a:latin typeface="Calibri"/>
                <a:ea typeface="Calibri"/>
                <a:cs typeface="Arial"/>
              </a:rPr>
              <a:t>Comes with a supply of free and published classroom ready materials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Georgia"/>
              <a:buChar char="•"/>
              <a:tabLst>
                <a:tab pos="457200" algn="l"/>
              </a:tabLst>
            </a:pPr>
            <a:r>
              <a:rPr lang="en-US" dirty="0">
                <a:latin typeface="Calibri"/>
                <a:ea typeface="Calibri"/>
                <a:cs typeface="Arial"/>
              </a:rPr>
              <a:t>Big6 is a “ready to implement program”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Georgia"/>
              <a:buChar char="•"/>
              <a:tabLst>
                <a:tab pos="457200" algn="l"/>
              </a:tabLst>
            </a:pPr>
            <a:r>
              <a:rPr lang="en-US" dirty="0">
                <a:latin typeface="Calibri"/>
                <a:ea typeface="Calibri"/>
                <a:cs typeface="Arial"/>
              </a:rPr>
              <a:t>Big6 is widely used and </a:t>
            </a:r>
            <a:r>
              <a:rPr lang="en-US" dirty="0" smtClean="0">
                <a:latin typeface="Calibri"/>
                <a:ea typeface="Calibri"/>
                <a:cs typeface="Arial"/>
              </a:rPr>
              <a:t>uses </a:t>
            </a:r>
            <a:r>
              <a:rPr lang="en-US" dirty="0">
                <a:latin typeface="Calibri"/>
                <a:ea typeface="Calibri"/>
                <a:cs typeface="Arial"/>
              </a:rPr>
              <a:t>a language more accessible for our students.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Big6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lvl="0" indent="-256032" algn="ctr">
              <a:spcBef>
                <a:spcPts val="300"/>
              </a:spcBef>
              <a:buClr>
                <a:srgbClr val="A04DA3"/>
              </a:buClr>
              <a:buSzTx/>
              <a:buNone/>
            </a:pPr>
            <a:r>
              <a:rPr lang="en-US" sz="2800" dirty="0">
                <a:solidFill>
                  <a:prstClr val="black"/>
                </a:solidFill>
                <a:latin typeface="Georgia"/>
              </a:rPr>
              <a:t>SIX steps to teach you to follow a process when you do research. Teach steps to </a:t>
            </a:r>
            <a:r>
              <a:rPr lang="en-US" sz="2800" dirty="0">
                <a:solidFill>
                  <a:srgbClr val="FF0000"/>
                </a:solidFill>
                <a:latin typeface="Georgia"/>
              </a:rPr>
              <a:t>start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, </a:t>
            </a:r>
            <a:r>
              <a:rPr lang="en-US" sz="2800" dirty="0">
                <a:solidFill>
                  <a:srgbClr val="00B050"/>
                </a:solidFill>
                <a:latin typeface="Georgia"/>
              </a:rPr>
              <a:t>do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 and </a:t>
            </a:r>
            <a:r>
              <a:rPr lang="en-US" sz="2800" dirty="0">
                <a:solidFill>
                  <a:srgbClr val="7030A0"/>
                </a:solidFill>
                <a:latin typeface="Georgia"/>
              </a:rPr>
              <a:t>finish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 a project/task in an organized </a:t>
            </a:r>
            <a:r>
              <a:rPr lang="en-US" sz="2800" dirty="0" smtClean="0">
                <a:solidFill>
                  <a:prstClr val="black"/>
                </a:solidFill>
                <a:latin typeface="Georgia"/>
              </a:rPr>
              <a:t>way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.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SzTx/>
              <a:buNone/>
            </a:pPr>
            <a:endParaRPr lang="en-US" sz="2800" dirty="0">
              <a:solidFill>
                <a:srgbClr val="424456"/>
              </a:solidFill>
              <a:latin typeface="Georgia"/>
            </a:endParaRPr>
          </a:p>
          <a:p>
            <a:pPr marL="0" lvl="0" indent="0">
              <a:spcBef>
                <a:spcPts val="300"/>
              </a:spcBef>
              <a:buClr>
                <a:srgbClr val="A04DA3"/>
              </a:buClr>
              <a:buSzTx/>
              <a:buNone/>
            </a:pPr>
            <a:r>
              <a:rPr lang="en-US" sz="2800" dirty="0" smtClean="0">
                <a:solidFill>
                  <a:srgbClr val="FF0000"/>
                </a:solidFill>
                <a:latin typeface="Georgia"/>
              </a:rPr>
              <a:t>1.	Task </a:t>
            </a:r>
            <a:r>
              <a:rPr lang="en-US" sz="2800" dirty="0">
                <a:solidFill>
                  <a:srgbClr val="FF0000"/>
                </a:solidFill>
                <a:latin typeface="Georgia"/>
              </a:rPr>
              <a:t>Definition</a:t>
            </a:r>
          </a:p>
          <a:p>
            <a:pPr marL="0" lvl="0" indent="0">
              <a:spcBef>
                <a:spcPts val="300"/>
              </a:spcBef>
              <a:buClr>
                <a:srgbClr val="A04DA3"/>
              </a:buClr>
              <a:buSzTx/>
              <a:buNone/>
            </a:pPr>
            <a:r>
              <a:rPr lang="en-US" sz="2800" dirty="0" smtClean="0">
                <a:solidFill>
                  <a:srgbClr val="FF0000"/>
                </a:solidFill>
                <a:latin typeface="Georgia"/>
              </a:rPr>
              <a:t>2.	Information </a:t>
            </a:r>
            <a:r>
              <a:rPr lang="en-US" sz="2800" dirty="0">
                <a:solidFill>
                  <a:srgbClr val="FF0000"/>
                </a:solidFill>
                <a:latin typeface="Georgia"/>
              </a:rPr>
              <a:t>Seeking strategies</a:t>
            </a:r>
          </a:p>
          <a:p>
            <a:pPr marL="0" lvl="0" indent="0">
              <a:spcBef>
                <a:spcPts val="300"/>
              </a:spcBef>
              <a:buClr>
                <a:srgbClr val="A04DA3"/>
              </a:buClr>
              <a:buSzTx/>
              <a:buNone/>
            </a:pPr>
            <a:r>
              <a:rPr lang="en-US" sz="2800" dirty="0" smtClean="0">
                <a:solidFill>
                  <a:srgbClr val="00B050"/>
                </a:solidFill>
                <a:latin typeface="Georgia"/>
              </a:rPr>
              <a:t>3.	Location </a:t>
            </a:r>
            <a:r>
              <a:rPr lang="en-US" sz="2800" dirty="0">
                <a:solidFill>
                  <a:srgbClr val="00B050"/>
                </a:solidFill>
                <a:latin typeface="Georgia"/>
              </a:rPr>
              <a:t>and Access</a:t>
            </a:r>
          </a:p>
          <a:p>
            <a:pPr marL="0" lvl="0" indent="0">
              <a:spcBef>
                <a:spcPts val="300"/>
              </a:spcBef>
              <a:buClr>
                <a:srgbClr val="A04DA3"/>
              </a:buClr>
              <a:buSzTx/>
              <a:buNone/>
            </a:pPr>
            <a:r>
              <a:rPr lang="en-US" sz="2800" dirty="0" smtClean="0">
                <a:solidFill>
                  <a:srgbClr val="00B050"/>
                </a:solidFill>
                <a:latin typeface="Georgia"/>
              </a:rPr>
              <a:t>4.	Use </a:t>
            </a:r>
            <a:r>
              <a:rPr lang="en-US" sz="2800" dirty="0">
                <a:solidFill>
                  <a:srgbClr val="00B050"/>
                </a:solidFill>
                <a:latin typeface="Georgia"/>
              </a:rPr>
              <a:t>of information</a:t>
            </a:r>
          </a:p>
          <a:p>
            <a:pPr marL="0" lvl="0" indent="0">
              <a:spcBef>
                <a:spcPts val="300"/>
              </a:spcBef>
              <a:buClr>
                <a:srgbClr val="A04DA3"/>
              </a:buClr>
              <a:buSzTx/>
              <a:buNone/>
            </a:pPr>
            <a:r>
              <a:rPr lang="en-US" sz="2800" dirty="0" smtClean="0">
                <a:solidFill>
                  <a:srgbClr val="7030A0"/>
                </a:solidFill>
                <a:latin typeface="Georgia"/>
              </a:rPr>
              <a:t>5.	Synthesis</a:t>
            </a:r>
            <a:endParaRPr lang="en-US" sz="2800" dirty="0">
              <a:solidFill>
                <a:srgbClr val="7030A0"/>
              </a:solidFill>
              <a:latin typeface="Georgia"/>
            </a:endParaRPr>
          </a:p>
          <a:p>
            <a:pPr marL="0" lvl="0" indent="0">
              <a:spcBef>
                <a:spcPts val="300"/>
              </a:spcBef>
              <a:buClr>
                <a:srgbClr val="A04DA3"/>
              </a:buClr>
              <a:buSzTx/>
              <a:buNone/>
            </a:pPr>
            <a:r>
              <a:rPr lang="en-US" sz="2800" dirty="0" smtClean="0">
                <a:solidFill>
                  <a:srgbClr val="7030A0"/>
                </a:solidFill>
                <a:latin typeface="Georgia"/>
              </a:rPr>
              <a:t>6.	Evaluation</a:t>
            </a:r>
            <a:endParaRPr lang="en-US" sz="2800" dirty="0">
              <a:solidFill>
                <a:srgbClr val="7030A0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82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" y="0"/>
            <a:ext cx="9138313" cy="6858000"/>
          </a:xfrm>
        </p:spPr>
      </p:pic>
    </p:spTree>
    <p:extLst>
      <p:ext uri="{BB962C8B-B14F-4D97-AF65-F5344CB8AC3E}">
        <p14:creationId xmlns:p14="http://schemas.microsoft.com/office/powerpoint/2010/main" val="39501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2: </a:t>
            </a:r>
            <a:r>
              <a:rPr lang="en-US" sz="3600" b="1" dirty="0" smtClean="0">
                <a:solidFill>
                  <a:srgbClr val="FF0000"/>
                </a:solidFill>
              </a:rPr>
              <a:t>Information Seeking Strategies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Tasks</a:t>
            </a:r>
          </a:p>
          <a:p>
            <a:pPr>
              <a:buNone/>
            </a:pPr>
            <a:r>
              <a:rPr lang="en-US" dirty="0" smtClean="0"/>
              <a:t>2.1 Determine all possible sources</a:t>
            </a:r>
          </a:p>
          <a:p>
            <a:pPr>
              <a:buNone/>
            </a:pPr>
            <a:r>
              <a:rPr lang="en-US" dirty="0" smtClean="0"/>
              <a:t>2.2 Select the best sources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Where can you start to look for information?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Who can I talk to to get information?</a:t>
            </a:r>
          </a:p>
          <a:p>
            <a:pPr>
              <a:buNone/>
            </a:pPr>
            <a:r>
              <a:rPr lang="en-US" dirty="0" smtClean="0"/>
              <a:t>What are the best sources to use?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5029200"/>
            <a:ext cx="4343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500" b="1" dirty="0" smtClean="0">
                <a:ln/>
                <a:solidFill>
                  <a:srgbClr val="A04DA3"/>
                </a:solidFill>
              </a:rPr>
              <a:t>Anxiety &amp; Excitement</a:t>
            </a:r>
            <a:endParaRPr lang="en-US" sz="4500" b="1" dirty="0">
              <a:ln/>
              <a:solidFill>
                <a:srgbClr val="A04DA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31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Step 3:  </a:t>
            </a:r>
            <a:r>
              <a:rPr lang="en-US" b="1" dirty="0" smtClean="0">
                <a:solidFill>
                  <a:srgbClr val="00B050"/>
                </a:solidFill>
              </a:rPr>
              <a:t>Location and Access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Tasks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3.1 Locate sources </a:t>
            </a:r>
            <a:br>
              <a:rPr lang="en-US" dirty="0" smtClean="0"/>
            </a:br>
            <a:r>
              <a:rPr lang="en-US" dirty="0" smtClean="0"/>
              <a:t>3.2 Find information within sources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types of resources can I find?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Where can I find these resources?</a:t>
            </a:r>
          </a:p>
          <a:p>
            <a:pPr>
              <a:buNone/>
            </a:pPr>
            <a:r>
              <a:rPr lang="en-US" dirty="0" smtClean="0"/>
              <a:t>Where and how do I find the information in the resources?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1295400"/>
            <a:ext cx="3962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A04DA3"/>
                </a:solidFill>
              </a:rPr>
              <a:t>Confusion &amp; Doubt</a:t>
            </a:r>
            <a:endParaRPr lang="en-US" sz="5400" b="1" dirty="0">
              <a:ln/>
              <a:solidFill>
                <a:srgbClr val="A04DA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9636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Step 4: </a:t>
            </a:r>
            <a:r>
              <a:rPr lang="en-US" b="1" dirty="0" smtClean="0">
                <a:solidFill>
                  <a:srgbClr val="00B050"/>
                </a:solidFill>
              </a:rPr>
              <a:t>Use of Information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Tasks</a:t>
            </a:r>
            <a:br>
              <a:rPr lang="en-US" dirty="0" smtClean="0"/>
            </a:br>
            <a:r>
              <a:rPr lang="en-US" dirty="0" smtClean="0"/>
              <a:t>4.1 Engage (e.g., read, hear, view, touch)</a:t>
            </a:r>
            <a:br>
              <a:rPr lang="en-US" dirty="0" smtClean="0"/>
            </a:br>
            <a:r>
              <a:rPr lang="en-US" dirty="0" smtClean="0"/>
              <a:t>4.2 Extract relevant information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type of information did I find?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Will the information answer the questions I have?</a:t>
            </a:r>
          </a:p>
          <a:p>
            <a:pPr>
              <a:buNone/>
            </a:pPr>
            <a:r>
              <a:rPr lang="en-US" dirty="0" smtClean="0"/>
              <a:t>How do I write notes of the information to understand it?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5105399"/>
            <a:ext cx="6705600" cy="15481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730" b="1" dirty="0" smtClean="0">
                <a:ln/>
                <a:solidFill>
                  <a:srgbClr val="A04DA3"/>
                </a:solidFill>
              </a:rPr>
              <a:t>Optimism &amp; Belief in  Abilities</a:t>
            </a:r>
            <a:endParaRPr lang="en-US" sz="4730" b="1" dirty="0">
              <a:ln/>
              <a:solidFill>
                <a:srgbClr val="A04DA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3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Steps 5: Synthesis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Tasks</a:t>
            </a:r>
            <a:br>
              <a:rPr lang="en-US" dirty="0" smtClean="0"/>
            </a:br>
            <a:r>
              <a:rPr lang="en-US" dirty="0" smtClean="0"/>
              <a:t>5.1 Organize from multiple sources</a:t>
            </a:r>
            <a:br>
              <a:rPr lang="en-US" dirty="0" smtClean="0"/>
            </a:br>
            <a:r>
              <a:rPr lang="en-US" dirty="0" smtClean="0"/>
              <a:t>5.2 Present the information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do I write an outline of the project?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How do I present the information to my teacher to answer the question?</a:t>
            </a:r>
          </a:p>
          <a:p>
            <a:pPr>
              <a:buNone/>
            </a:pPr>
            <a:r>
              <a:rPr lang="en-US" dirty="0" smtClean="0"/>
              <a:t>Did I remember to make notes of all the sources in the bibliography?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1295400"/>
            <a:ext cx="4343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/>
                <a:solidFill>
                  <a:srgbClr val="A04DA3"/>
                </a:solidFill>
              </a:rPr>
              <a:t>Confidence &amp; Increased interest</a:t>
            </a:r>
            <a:endParaRPr lang="en-US" sz="3000" b="1" dirty="0">
              <a:ln/>
              <a:solidFill>
                <a:srgbClr val="A04DA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3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Steps 6: Evaluation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Tasks</a:t>
            </a:r>
            <a:br>
              <a:rPr lang="en-US" dirty="0" smtClean="0"/>
            </a:br>
            <a:r>
              <a:rPr lang="en-US" dirty="0" smtClean="0"/>
              <a:t>6.1 Judge the product </a:t>
            </a:r>
            <a:br>
              <a:rPr lang="en-US" dirty="0" smtClean="0"/>
            </a:br>
            <a:r>
              <a:rPr lang="en-US" dirty="0" smtClean="0"/>
              <a:t>6.2 Judge the process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Did I solve the problem?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Is it written for my audience?</a:t>
            </a:r>
          </a:p>
          <a:p>
            <a:pPr>
              <a:buNone/>
            </a:pPr>
            <a:r>
              <a:rPr lang="en-US" dirty="0" smtClean="0"/>
              <a:t>What did I learn?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Am I pleased with my project?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9600" y="1828800"/>
            <a:ext cx="4876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/>
                <a:solidFill>
                  <a:srgbClr val="A04DA3"/>
                </a:solidFill>
              </a:rPr>
              <a:t>Relief</a:t>
            </a:r>
            <a:r>
              <a:rPr lang="en-US" sz="3600" b="1" dirty="0" smtClean="0">
                <a:ln/>
                <a:solidFill>
                  <a:srgbClr val="A04DA3"/>
                </a:solidFill>
              </a:rPr>
              <a:t> or Disappointment </a:t>
            </a:r>
            <a:endParaRPr lang="en-US" sz="3600" b="1" dirty="0">
              <a:ln/>
              <a:solidFill>
                <a:srgbClr val="A04DA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5545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6394"/>
            <a:ext cx="9377082" cy="684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175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it?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459452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5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Summary of the scope of Big6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Apply the Big6 skills  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plan, do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review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/>
              <a:t>a project</a:t>
            </a:r>
          </a:p>
          <a:p>
            <a:pPr lvl="0"/>
            <a:r>
              <a:rPr lang="en-US" dirty="0" smtClean="0"/>
              <a:t>Learn how  to </a:t>
            </a:r>
            <a:r>
              <a:rPr lang="en-US" b="1" dirty="0" smtClean="0">
                <a:solidFill>
                  <a:srgbClr val="00B0F0"/>
                </a:solidFill>
              </a:rPr>
              <a:t>break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a project down </a:t>
            </a:r>
            <a:r>
              <a:rPr lang="en-US" b="1" dirty="0" smtClean="0">
                <a:solidFill>
                  <a:srgbClr val="00B0F0"/>
                </a:solidFill>
              </a:rPr>
              <a:t>into tasks</a:t>
            </a:r>
          </a:p>
          <a:p>
            <a:pPr lvl="0"/>
            <a:r>
              <a:rPr lang="en-US" dirty="0" smtClean="0"/>
              <a:t>Identify  type of </a:t>
            </a:r>
            <a:r>
              <a:rPr lang="en-US" b="1" dirty="0" smtClean="0">
                <a:solidFill>
                  <a:srgbClr val="00B0F0"/>
                </a:solidFill>
              </a:rPr>
              <a:t>questions to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be asked to understand your focus area</a:t>
            </a:r>
          </a:p>
          <a:p>
            <a:pPr lvl="0"/>
            <a:r>
              <a:rPr lang="en-US" dirty="0" smtClean="0"/>
              <a:t>Understand the </a:t>
            </a:r>
            <a:r>
              <a:rPr lang="en-US" b="1" dirty="0" smtClean="0">
                <a:solidFill>
                  <a:srgbClr val="00B0F0"/>
                </a:solidFill>
              </a:rPr>
              <a:t>emotions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feelings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you will experience during each step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1453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Big6 is a guide on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where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start and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do!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Generic process.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Logical pattern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Imitates what we do in real life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Repetition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best.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Opportunities to practice all around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Emphasized by all teachers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9732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the Big6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957508" cy="3848548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6934200" cy="409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3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1600200"/>
            <a:ext cx="7024744" cy="1143000"/>
          </a:xfrm>
        </p:spPr>
        <p:txBody>
          <a:bodyPr/>
          <a:lstStyle/>
          <a:p>
            <a:r>
              <a:rPr lang="en-US" dirty="0" smtClean="0"/>
              <a:t>Incorporating the Big6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64876"/>
            <a:ext cx="6957508" cy="3848548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marL="6858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Ensure</a:t>
            </a:r>
            <a:r>
              <a:rPr lang="en-US" dirty="0" smtClean="0"/>
              <a:t> </a:t>
            </a:r>
            <a:r>
              <a:rPr lang="en-US" dirty="0"/>
              <a:t>students understand the </a:t>
            </a:r>
            <a:r>
              <a:rPr lang="en-US" dirty="0" smtClean="0"/>
              <a:t>	</a:t>
            </a:r>
            <a:r>
              <a:rPr lang="en-US" b="1" i="1" dirty="0" smtClean="0"/>
              <a:t>emotional </a:t>
            </a:r>
            <a:r>
              <a:rPr lang="en-US" b="1" i="1" dirty="0"/>
              <a:t>journey</a:t>
            </a:r>
            <a:r>
              <a:rPr lang="en-US" b="1" dirty="0"/>
              <a:t> </a:t>
            </a:r>
            <a:r>
              <a:rPr lang="en-US" dirty="0"/>
              <a:t>of research and that </a:t>
            </a:r>
            <a:r>
              <a:rPr lang="en-US" dirty="0" smtClean="0"/>
              <a:t>	by </a:t>
            </a:r>
            <a:r>
              <a:rPr lang="en-US" dirty="0"/>
              <a:t>breaking down the process into </a:t>
            </a:r>
            <a:r>
              <a:rPr lang="en-US" dirty="0" smtClean="0"/>
              <a:t>	</a:t>
            </a:r>
            <a:r>
              <a:rPr lang="en-US" b="1" dirty="0" smtClean="0"/>
              <a:t>discrete stages </a:t>
            </a:r>
            <a:r>
              <a:rPr lang="en-US" dirty="0" smtClean="0"/>
              <a:t>it</a:t>
            </a:r>
            <a:r>
              <a:rPr lang="en-US" b="1" dirty="0" smtClean="0"/>
              <a:t> </a:t>
            </a:r>
            <a:r>
              <a:rPr lang="en-US" dirty="0"/>
              <a:t>will make the process </a:t>
            </a:r>
            <a:r>
              <a:rPr lang="en-US" dirty="0" smtClean="0"/>
              <a:t>	far </a:t>
            </a:r>
            <a:r>
              <a:rPr lang="en-US" dirty="0"/>
              <a:t>simpler.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the Big6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957508" cy="3848548"/>
          </a:xfrm>
        </p:spPr>
        <p:txBody>
          <a:bodyPr>
            <a:noAutofit/>
          </a:bodyPr>
          <a:lstStyle/>
          <a:p>
            <a:r>
              <a:rPr lang="en-US" sz="1600" dirty="0"/>
              <a:t>Learn the Big6 steps and incorporate into your </a:t>
            </a:r>
            <a:r>
              <a:rPr lang="en-US" sz="1600" dirty="0" smtClean="0"/>
              <a:t>lessons and discussion on research.</a:t>
            </a:r>
            <a:endParaRPr lang="en-US" sz="1600" dirty="0"/>
          </a:p>
          <a:p>
            <a:r>
              <a:rPr lang="en-US" sz="1600" dirty="0"/>
              <a:t>Take advantage of the </a:t>
            </a:r>
            <a:r>
              <a:rPr lang="en-US" sz="1600" dirty="0" smtClean="0"/>
              <a:t>libraries’ </a:t>
            </a:r>
            <a:r>
              <a:rPr lang="en-US" sz="1600" dirty="0"/>
              <a:t>information literacy classes on offer and request a tailor-made class to suit your class.</a:t>
            </a:r>
          </a:p>
          <a:p>
            <a:r>
              <a:rPr lang="en-US" sz="1600" dirty="0"/>
              <a:t>Consult a librarian on curriculum and assignment design to map specific skills </a:t>
            </a:r>
            <a:r>
              <a:rPr lang="en-US" sz="1600" dirty="0" smtClean="0"/>
              <a:t>to an  assignment.</a:t>
            </a:r>
          </a:p>
          <a:p>
            <a:r>
              <a:rPr lang="en-US" sz="1600" dirty="0" smtClean="0"/>
              <a:t>For students to search for information well, refer to the sections on </a:t>
            </a:r>
            <a:r>
              <a:rPr lang="en-US" sz="1600" b="1" i="1" dirty="0" smtClean="0"/>
              <a:t>Finding</a:t>
            </a:r>
            <a:r>
              <a:rPr lang="en-US" sz="1600" dirty="0" smtClean="0"/>
              <a:t> and </a:t>
            </a:r>
            <a:r>
              <a:rPr lang="en-US" sz="1600" b="1" i="1" dirty="0" smtClean="0"/>
              <a:t>Evaluating</a:t>
            </a:r>
            <a:r>
              <a:rPr lang="en-US" sz="1600" dirty="0" smtClean="0"/>
              <a:t> information in the </a:t>
            </a:r>
          </a:p>
          <a:p>
            <a:pPr marL="6858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“HCT Student Research” website</a:t>
            </a:r>
            <a:endParaRPr lang="en-US" sz="1600" dirty="0"/>
          </a:p>
          <a:p>
            <a:r>
              <a:rPr lang="en-US" sz="1600" dirty="0" smtClean="0"/>
              <a:t>Consider faculty/ librarian partnerships to assist with assessing </a:t>
            </a:r>
            <a:r>
              <a:rPr lang="en-US" sz="1600" dirty="0"/>
              <a:t>the research component of any given assignment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Get students to keep a research journal for every assignment based on the Big6 stages.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47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Big6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students to our HCT created interactive tutorial about the Big6: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sz="2800" b="1" dirty="0" smtClean="0"/>
              <a:t>	</a:t>
            </a:r>
            <a:r>
              <a:rPr lang="en-US" sz="2800" b="1" dirty="0" err="1" smtClean="0"/>
              <a:t>iFooz</a:t>
            </a:r>
            <a:r>
              <a:rPr lang="en-US" sz="2800" b="1" dirty="0" smtClean="0"/>
              <a:t> 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://dwc.hct.ac.ae/lrc/ifooz/artwork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/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sz="1800" dirty="0" smtClean="0">
                <a:solidFill>
                  <a:schemeClr val="tx1"/>
                </a:solidFill>
              </a:rPr>
              <a:t>(resource </a:t>
            </a:r>
            <a:r>
              <a:rPr lang="en-US" sz="1800" dirty="0" smtClean="0">
                <a:solidFill>
                  <a:schemeClr val="tx1"/>
                </a:solidFill>
              </a:rPr>
              <a:t>#U200 </a:t>
            </a:r>
            <a:r>
              <a:rPr lang="en-US" sz="1800" dirty="0" smtClean="0">
                <a:solidFill>
                  <a:schemeClr val="tx1"/>
                </a:solidFill>
              </a:rPr>
              <a:t>in the “</a:t>
            </a:r>
            <a:r>
              <a:rPr lang="en-US" sz="1800" b="1" i="1" dirty="0" smtClean="0">
                <a:solidFill>
                  <a:schemeClr val="tx1"/>
                </a:solidFill>
              </a:rPr>
              <a:t>HCT Student Research</a:t>
            </a:r>
            <a:r>
              <a:rPr lang="en-US" sz="1800" dirty="0" smtClean="0">
                <a:solidFill>
                  <a:schemeClr val="tx1"/>
                </a:solidFill>
              </a:rPr>
              <a:t>” website)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92" y="3231716"/>
            <a:ext cx="1271587" cy="109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4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in the Faculty Collection on the Big6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971800"/>
            <a:ext cx="6777317" cy="3508977"/>
          </a:xfrm>
        </p:spPr>
        <p:txBody>
          <a:bodyPr/>
          <a:lstStyle/>
          <a:p>
            <a:r>
              <a:rPr lang="en-US" dirty="0" smtClean="0"/>
              <a:t>Books with assignments, exercises, rubrics, worksheets, lesson plans, IDEAS</a:t>
            </a:r>
          </a:p>
          <a:p>
            <a:r>
              <a:rPr lang="en-US" dirty="0" smtClean="0"/>
              <a:t>Posters</a:t>
            </a:r>
          </a:p>
          <a:p>
            <a:r>
              <a:rPr lang="en-US" dirty="0" smtClean="0"/>
              <a:t>Visual Aids</a:t>
            </a:r>
          </a:p>
          <a:p>
            <a:r>
              <a:rPr lang="en-US" dirty="0" smtClean="0"/>
              <a:t>DVDs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1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Big6 is a </a:t>
            </a:r>
            <a:r>
              <a:rPr lang="en-US" b="1" dirty="0" smtClean="0"/>
              <a:t>research methodology or model that …</a:t>
            </a:r>
          </a:p>
          <a:p>
            <a:pPr marL="68580" indent="0">
              <a:buNone/>
            </a:pPr>
            <a:r>
              <a:rPr lang="en-US" b="1" dirty="0" smtClean="0"/>
              <a:t>    …provides a structure for doing research</a:t>
            </a:r>
          </a:p>
          <a:p>
            <a:r>
              <a:rPr lang="en-US" b="1" dirty="0" smtClean="0"/>
              <a:t>…by breaking down any information need into 6 discrete steps</a:t>
            </a:r>
          </a:p>
          <a:p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78140"/>
            <a:ext cx="2095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8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01198"/>
            <a:ext cx="6777317" cy="3508977"/>
          </a:xfrm>
        </p:spPr>
        <p:txBody>
          <a:bodyPr/>
          <a:lstStyle/>
          <a:p>
            <a:r>
              <a:rPr lang="en-US" dirty="0" smtClean="0"/>
              <a:t>1. Task Definition</a:t>
            </a:r>
          </a:p>
          <a:p>
            <a:r>
              <a:rPr lang="en-US" dirty="0" smtClean="0"/>
              <a:t>2. Information Seeking Strategies</a:t>
            </a:r>
          </a:p>
          <a:p>
            <a:r>
              <a:rPr lang="en-US" dirty="0" smtClean="0"/>
              <a:t>3. Location and access</a:t>
            </a:r>
          </a:p>
          <a:p>
            <a:r>
              <a:rPr lang="en-US" dirty="0" smtClean="0"/>
              <a:t>4. Use of Information</a:t>
            </a:r>
          </a:p>
          <a:p>
            <a:r>
              <a:rPr lang="en-US" dirty="0" smtClean="0"/>
              <a:t>5. Synthesis</a:t>
            </a:r>
          </a:p>
          <a:p>
            <a:r>
              <a:rPr lang="en-US" dirty="0" smtClean="0"/>
              <a:t>6. Evaluation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19550"/>
            <a:ext cx="2095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5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286000"/>
            <a:ext cx="7430919" cy="405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Students and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55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a research model to begin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6906409" cy="3546629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3962399" cy="268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0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a research model to begin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962" y="2971800"/>
            <a:ext cx="6777317" cy="3508977"/>
          </a:xfrm>
        </p:spPr>
        <p:txBody>
          <a:bodyPr/>
          <a:lstStyle/>
          <a:p>
            <a:r>
              <a:rPr lang="en-US" dirty="0" smtClean="0"/>
              <a:t>HCT </a:t>
            </a:r>
            <a:r>
              <a:rPr lang="en-US" i="1" dirty="0" smtClean="0"/>
              <a:t>Learning Model </a:t>
            </a:r>
            <a:r>
              <a:rPr lang="en-US" dirty="0" smtClean="0"/>
              <a:t>comprises </a:t>
            </a:r>
            <a:r>
              <a:rPr lang="en-US" b="1" dirty="0" smtClean="0"/>
              <a:t>8 Graduate Outcomes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2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70111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289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have a research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give s</a:t>
            </a:r>
            <a:r>
              <a:rPr lang="en-US" b="1" dirty="0"/>
              <a:t>tructure</a:t>
            </a:r>
            <a:r>
              <a:rPr lang="en-US" dirty="0"/>
              <a:t> to the teaching and learning of effective research.</a:t>
            </a:r>
          </a:p>
          <a:p>
            <a:r>
              <a:rPr lang="en-US" dirty="0"/>
              <a:t>To </a:t>
            </a:r>
            <a:r>
              <a:rPr lang="en-US" b="1" dirty="0"/>
              <a:t>map the proper sequence</a:t>
            </a:r>
            <a:r>
              <a:rPr lang="en-US" dirty="0"/>
              <a:t> of actions that are required to undertake research.</a:t>
            </a:r>
          </a:p>
          <a:p>
            <a:r>
              <a:rPr lang="en-US" dirty="0"/>
              <a:t>To make </a:t>
            </a:r>
            <a:r>
              <a:rPr lang="en-US" b="1" dirty="0"/>
              <a:t>explicit and delineate the emotional journey </a:t>
            </a:r>
            <a:r>
              <a:rPr lang="en-US" dirty="0"/>
              <a:t>that students go through when doing </a:t>
            </a:r>
            <a:r>
              <a:rPr lang="en-US" dirty="0" smtClean="0"/>
              <a:t>research</a:t>
            </a:r>
          </a:p>
          <a:p>
            <a:r>
              <a:rPr lang="en-US" sz="2800" dirty="0">
                <a:latin typeface="Calibri"/>
                <a:ea typeface="Calibri"/>
                <a:cs typeface="Arial"/>
              </a:rPr>
              <a:t>Protect </a:t>
            </a:r>
            <a:r>
              <a:rPr lang="en-US" sz="2800" b="1" dirty="0">
                <a:latin typeface="Calibri"/>
                <a:ea typeface="Calibri"/>
                <a:cs typeface="Arial"/>
              </a:rPr>
              <a:t>sustainability of </a:t>
            </a:r>
            <a:r>
              <a:rPr lang="en-US" sz="2800" b="1" dirty="0" smtClean="0">
                <a:latin typeface="Calibri"/>
                <a:ea typeface="Calibri"/>
                <a:cs typeface="Arial"/>
              </a:rPr>
              <a:t>research </a:t>
            </a:r>
            <a:r>
              <a:rPr lang="en-US" sz="2800" b="1" dirty="0">
                <a:latin typeface="Calibri"/>
                <a:ea typeface="Calibri"/>
                <a:cs typeface="Arial"/>
              </a:rPr>
              <a:t>teaching  </a:t>
            </a:r>
            <a:r>
              <a:rPr lang="en-US" sz="2800" dirty="0">
                <a:latin typeface="Calibri"/>
                <a:ea typeface="Calibri"/>
                <a:cs typeface="Arial"/>
              </a:rPr>
              <a:t>from faculty/librarian turnover </a:t>
            </a:r>
            <a:endParaRPr lang="en-US" dirty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3213FC937B054092C5BDB40A88DDD9" ma:contentTypeVersion="0" ma:contentTypeDescription="Create a new document." ma:contentTypeScope="" ma:versionID="5c4d10541c13cccbcadc3f0f8f0162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117C73-B99E-4118-9796-8B39C1D71A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9AB485-69ED-4080-80B5-FE74CBC4CC2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1801CD-EEF8-45F5-9E14-D9A9A2509B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1965</TotalTime>
  <Words>510</Words>
  <Application>Microsoft Office PowerPoint</Application>
  <PresentationFormat>On-screen Show (4:3)</PresentationFormat>
  <Paragraphs>123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Calibri</vt:lpstr>
      <vt:lpstr>Century Gothic</vt:lpstr>
      <vt:lpstr>Georgia</vt:lpstr>
      <vt:lpstr>Trebuchet MS</vt:lpstr>
      <vt:lpstr>Wingdings 2</vt:lpstr>
      <vt:lpstr>Austin</vt:lpstr>
      <vt:lpstr>Urban</vt:lpstr>
      <vt:lpstr>1_Urban</vt:lpstr>
      <vt:lpstr>2_Urban</vt:lpstr>
      <vt:lpstr>3_Urban</vt:lpstr>
      <vt:lpstr>4_Urban</vt:lpstr>
      <vt:lpstr>5_Urban</vt:lpstr>
      <vt:lpstr>6_Urban</vt:lpstr>
      <vt:lpstr>7_Urban</vt:lpstr>
      <vt:lpstr>The Research Process    Teacher Introduction</vt:lpstr>
      <vt:lpstr>What is it?</vt:lpstr>
      <vt:lpstr>What is it?</vt:lpstr>
      <vt:lpstr>PowerPoint Presentation</vt:lpstr>
      <vt:lpstr>Students and Research</vt:lpstr>
      <vt:lpstr>Why do we need a research model to begin with?</vt:lpstr>
      <vt:lpstr>Why do we need a research model to begin with?</vt:lpstr>
      <vt:lpstr>PowerPoint Presentation</vt:lpstr>
      <vt:lpstr>Why have a research model?</vt:lpstr>
      <vt:lpstr>Why use the Big6</vt:lpstr>
      <vt:lpstr>Why use the Big6?</vt:lpstr>
      <vt:lpstr>Big6 steps</vt:lpstr>
      <vt:lpstr>PowerPoint Presentation</vt:lpstr>
      <vt:lpstr>Step 2: Information Seeking Strategies</vt:lpstr>
      <vt:lpstr>Step 3:  Location and Access</vt:lpstr>
      <vt:lpstr>Step 4: Use of Information</vt:lpstr>
      <vt:lpstr>Steps 5: Synthesis </vt:lpstr>
      <vt:lpstr>Steps 6: Evaluation</vt:lpstr>
      <vt:lpstr>PowerPoint Presentation</vt:lpstr>
      <vt:lpstr>Summary of the scope of Big6 </vt:lpstr>
      <vt:lpstr>Recap</vt:lpstr>
      <vt:lpstr>Incorporating the Big6</vt:lpstr>
      <vt:lpstr>Incorporating the Big6</vt:lpstr>
      <vt:lpstr>Incorporating the Big6</vt:lpstr>
      <vt:lpstr>Big6 Resources</vt:lpstr>
      <vt:lpstr>Resources in the Faculty Collection on the Big6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 session 2013</dc:title>
  <dc:creator>Windows User</dc:creator>
  <cp:lastModifiedBy>Dr. Janet Martin</cp:lastModifiedBy>
  <cp:revision>91</cp:revision>
  <dcterms:created xsi:type="dcterms:W3CDTF">2013-11-04T15:08:39Z</dcterms:created>
  <dcterms:modified xsi:type="dcterms:W3CDTF">2015-08-10T11:00:30Z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0x010100553213FC937B054092C5BDB40A88DDD9</vt:lpwstr>
  </property>
</Properties>
</file>