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16" r:id="rId1"/>
  </p:sldMasterIdLst>
  <p:notesMasterIdLst>
    <p:notesMasterId r:id="rId23"/>
  </p:notesMasterIdLst>
  <p:sldIdLst>
    <p:sldId id="256" r:id="rId2"/>
    <p:sldId id="321" r:id="rId3"/>
    <p:sldId id="322" r:id="rId4"/>
    <p:sldId id="323" r:id="rId5"/>
    <p:sldId id="324" r:id="rId6"/>
    <p:sldId id="258" r:id="rId7"/>
    <p:sldId id="326" r:id="rId8"/>
    <p:sldId id="319" r:id="rId9"/>
    <p:sldId id="318" r:id="rId10"/>
    <p:sldId id="325" r:id="rId11"/>
    <p:sldId id="331" r:id="rId12"/>
    <p:sldId id="333" r:id="rId13"/>
    <p:sldId id="332" r:id="rId14"/>
    <p:sldId id="334" r:id="rId15"/>
    <p:sldId id="276" r:id="rId16"/>
    <p:sldId id="328" r:id="rId17"/>
    <p:sldId id="329" r:id="rId18"/>
    <p:sldId id="284" r:id="rId19"/>
    <p:sldId id="303" r:id="rId20"/>
    <p:sldId id="297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810" autoAdjust="0"/>
  </p:normalViewPr>
  <p:slideViewPr>
    <p:cSldViewPr>
      <p:cViewPr varScale="1">
        <p:scale>
          <a:sx n="43" d="100"/>
          <a:sy n="43" d="100"/>
        </p:scale>
        <p:origin x="216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DF465-D426-454B-A99C-C1B37E047213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B30D6-19B0-4D20-A097-4B4368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0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UcCBByLchw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owl.english.purdue.edu/owl/resource/560/02/" TargetMode="External"/><Relationship Id="rId5" Type="http://schemas.openxmlformats.org/officeDocument/2006/relationships/hyperlink" Target="https://www.youtube.com/watch?v=qzKlb7E7ERc" TargetMode="External"/><Relationship Id="rId4" Type="http://schemas.openxmlformats.org/officeDocument/2006/relationships/hyperlink" Target="http://www.educanon.com/public/106211/248212?cn=s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zKlb7E7ERc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owl.english.purdue.edu/owl/resource/560/02/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UcCBByLchw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non.com/public/106211/248212?cn=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#T154 </a:t>
            </a:r>
            <a:r>
              <a:rPr lang="en-US" i="1" dirty="0" smtClean="0"/>
              <a:t>APA Referencing </a:t>
            </a:r>
            <a:r>
              <a:rPr lang="en-US" dirty="0" smtClean="0"/>
              <a:t>covers an introduction</a:t>
            </a:r>
            <a:r>
              <a:rPr lang="en-US" baseline="0" dirty="0" smtClean="0"/>
              <a:t> to citations and referencing, and how these can help to avoid </a:t>
            </a:r>
            <a:r>
              <a:rPr lang="en-US" dirty="0" smtClean="0"/>
              <a:t>plagiarism briefly.</a:t>
            </a:r>
            <a:r>
              <a:rPr lang="en-US" baseline="0" dirty="0" smtClean="0"/>
              <a:t>  Discussion of how to create citations using a variety of tools, and all about in-text citations</a:t>
            </a:r>
            <a:r>
              <a:rPr lang="en-US" baseline="0" dirty="0" smtClean="0"/>
              <a:t>. 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a detailed lesson on Plagiarism refer to </a:t>
            </a:r>
            <a:r>
              <a:rPr lang="en-US" b="1" baseline="0" dirty="0" smtClean="0"/>
              <a:t>#T150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Plagiarism at HCT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Referencing and citing information in-text is a large topic which benefits greatly from repeated practical application.  This PPT therefore includes a large range of videos and online tutorials to watch, as well as worksheets and activities to undertake. It is recommended that some of these resources are undertaken in-class and some out of class – homework assignments could form part of the subject assessment; the lesson time would be recommended to be split over more than one session.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RESOURCES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#S16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you need to Cite Sources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https://www.youtube.com/watch?v=5UcCBByLchw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 simple and clear introduction to why you need to cite the sources you use in your research.  Produced by the College of San Mateo, US.  Video is 2.09 min.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#T155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activity sheet: Glossary for Citations and Referencing ACTIVITY  A brief glossary and activity sheet useful for students.  Use in conjunction with #S16 VIDEO – “Why you need to Cite Sources”. </a:t>
            </a:r>
            <a:endParaRPr lang="en-US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#S11</a:t>
            </a:r>
            <a:r>
              <a:rPr lang="en-US" baseline="0" dirty="0" smtClean="0"/>
              <a:t>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a citation?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http://www.educanon.com/public/106211/248212?cn=s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short video clip showing what type of things can have a citation, and what citations look like.  Quiz included.  Video clip is 0:40 secs.  Produced by University of South Florida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EduCanon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  <a:p>
            <a:r>
              <a:rPr lang="en-US" baseline="0" dirty="0" smtClean="0"/>
              <a:t>ACTIVITY:  </a:t>
            </a:r>
            <a:r>
              <a:rPr lang="en-US" i="1" baseline="0" dirty="0" smtClean="0"/>
              <a:t>To cite or not to cite?  </a:t>
            </a:r>
            <a:r>
              <a:rPr lang="en-US" b="1" baseline="0" dirty="0" smtClean="0"/>
              <a:t>#T156, #T157, #T158</a:t>
            </a:r>
          </a:p>
          <a:p>
            <a:r>
              <a:rPr lang="en-US" baseline="0" dirty="0" smtClean="0"/>
              <a:t>Three separate (similar) worksheets are available so that fewer questions are asked of each group – in pairs or small groups students complete their worksheet, and then report back to the class.  Students need to have decided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 citation is appropriate, and when it is not needed. </a:t>
            </a:r>
            <a:endParaRPr lang="en-US" baseline="0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#S10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 Referencing HANDOUT –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copies for all students in the class, or link to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HCT Student Research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website, or link through Bb Learn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 on slides 10-14 pointing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HANDOUTS for assistance with different tools to create citations with, and different formats which might need different citation information (such as artworks, personal correspondence etc.)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text Citations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WATCH: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 in Minutes: In-text citations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https://www.youtube.com/watch?v=qzKlb7E7ERc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#S50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excellent, clear guide to what an APA in-text citation is and how to use them in your work.  Produced by Humber Libraries, US.  Video is 2:35 min.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WORKSHEET: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to Cite in-text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#T152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(and answer key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#T153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In-text citations APA style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#S51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brief handout giving examples of how to add in-text citations into your writing.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In-text citations: The basics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https://owl.english.purdue.edu/owl/resource/560/02/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#S52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Purdue University in the USA has a very good reputation for creating easy to use but accurate guides to APA style (and writing assistance in general).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14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#S10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 Referencing HANDOUT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If you have a resource you need to reference, check this handout for the APA style you will need for many basic resource formats, such as books, journals, newspapers 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This handout is developed by and relevant to the type of resources to be referenced by HCT undergraduate students.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MSWord has a simple but effective Referencing tab – see resource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#S30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more information about using MSWord referencing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44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 online citation tools include http://www.bibme.org/ or http://www.easybib.com/ - see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#S34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more information about using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EasyBib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referencing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39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 online citation tools include http://www.bibme.org/ or http://www.easybib.com/ - see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#S33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more information about using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BibMe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referencing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 HCT Database subscription</a:t>
            </a:r>
          </a:p>
          <a:p>
            <a:r>
              <a:rPr lang="en-US" sz="1200" dirty="0" smtClean="0"/>
              <a:t>http://libraries.hct.ac.ae/ - Databases – Citation Tools –</a:t>
            </a:r>
            <a:r>
              <a:rPr lang="en-US" sz="1200" baseline="0" dirty="0" smtClean="0"/>
              <a:t> </a:t>
            </a:r>
            <a:r>
              <a:rPr lang="en-US" sz="1200" dirty="0" smtClean="0"/>
              <a:t>NOODLETOOLS</a:t>
            </a:r>
          </a:p>
          <a:p>
            <a:r>
              <a:rPr lang="en-US" sz="1200" dirty="0" err="1" smtClean="0"/>
              <a:t>NoodleTools</a:t>
            </a:r>
            <a:r>
              <a:rPr lang="en-US" sz="1200" dirty="0" smtClean="0"/>
              <a:t> is very good for assisting students to identify what type of information source they have, and therefore which</a:t>
            </a:r>
            <a:r>
              <a:rPr lang="en-US" sz="1200" baseline="0" dirty="0" smtClean="0"/>
              <a:t> pieces of information they will need for that type of reference (e.g. what is a journal article, or where to find the information you will need from a website)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smtClean="0"/>
              <a:t>An excellent STUDENT research project assister</a:t>
            </a:r>
            <a:endParaRPr lang="en-US" sz="1200" dirty="0" smtClean="0"/>
          </a:p>
          <a:p>
            <a:r>
              <a:rPr lang="en-US" sz="1200" dirty="0" smtClean="0"/>
              <a:t>Styles: APA/ MLA/ Chicago only</a:t>
            </a:r>
          </a:p>
          <a:p>
            <a:r>
              <a:rPr lang="en-US" sz="1200" dirty="0" smtClean="0"/>
              <a:t>Formats: 6 basic resource formats</a:t>
            </a:r>
          </a:p>
          <a:p>
            <a:r>
              <a:rPr lang="en-US" sz="1200" dirty="0" smtClean="0"/>
              <a:t>Must start a PROJECT before you can enter citations or anything else.</a:t>
            </a:r>
          </a:p>
          <a:p>
            <a:r>
              <a:rPr lang="en-US" sz="1200" dirty="0" smtClean="0"/>
              <a:t>Can copy and paste an existing citation, or fill out fields for that resource format.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NoodleTools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complete assignment/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organizer for students, including a reference generator – see resources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#S31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#S32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more information about using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NoodleTools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28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HANDOUTS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available for downloading references for the library catalog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#S40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library databases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#S41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WorldCat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#S42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Google Scholar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#S43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more information about using these tools for referencing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There are sometimes different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requirements for the referencing of different types of resources.  Refer students to the range of handouts available on the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HCT Student Research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website: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#S20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Images;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#S21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#S22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Websites;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#S23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 Communications;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#S24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Artworks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5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does “in-text” mean?  How does it work…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WATCH: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 in Minutes: In-text citations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https://www.youtube.com/watch?v=qzKlb7E7ERc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#S50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excellent, clear guide to what an APA in-text citation is and how to use them in your work.  Produced by Humber Libraries, US.  Video is 2:35 min.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students attempt this worksheet: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WORKSHEET: When to Cite in-text #T152 (and #T153 is answer key)</a:t>
            </a:r>
          </a:p>
          <a:p>
            <a:endParaRPr lang="en-US" dirty="0" smtClean="0"/>
          </a:p>
          <a:p>
            <a:r>
              <a:rPr lang="en-US" b="1" dirty="0" smtClean="0"/>
              <a:t>Time in or out of class?  Review</a:t>
            </a:r>
            <a:r>
              <a:rPr lang="en-US" b="1" baseline="0" dirty="0" smtClean="0"/>
              <a:t> the following resources:</a:t>
            </a: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In-text citations APA style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#S51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brief handout giving examples of how to add in-text citations into your writing.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In-text citations: The basics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https://owl.english.purdue.edu/owl/resource/560/02/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#S52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Purdue University in the USA has a very good reputation for creating easy to use but accurate guides to APA style (and writing assistance in general).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WORKSHEETS NEEDED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how to find the information needed to complete a reference in a book, website, newspaper etc., and using in-text citations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0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do in-text citations look like?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Citing your references in the body of your text points</a:t>
            </a:r>
            <a:r>
              <a:rPr lang="en-US" baseline="0" dirty="0" smtClean="0"/>
              <a:t> the reader to where to find the main information at the end Reference list or Bibliography.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In-text citations can be a </a:t>
            </a:r>
            <a:r>
              <a:rPr lang="en-US" b="1" dirty="0" smtClean="0"/>
              <a:t>direct quote</a:t>
            </a:r>
            <a:r>
              <a:rPr lang="en-US" dirty="0" smtClean="0"/>
              <a:t>, e.g. Smith, or a </a:t>
            </a:r>
            <a:r>
              <a:rPr lang="en-US" b="1" dirty="0" smtClean="0"/>
              <a:t>paraphrase</a:t>
            </a:r>
            <a:r>
              <a:rPr lang="en-US" dirty="0" smtClean="0"/>
              <a:t>, e.g. Jones </a:t>
            </a:r>
          </a:p>
          <a:p>
            <a:r>
              <a:rPr lang="en-US" b="1" dirty="0" smtClean="0"/>
              <a:t>(ask students – what is paraphrasing?)</a:t>
            </a:r>
          </a:p>
          <a:p>
            <a:endParaRPr lang="en-US" dirty="0" smtClean="0"/>
          </a:p>
          <a:p>
            <a:r>
              <a:rPr lang="en-US" dirty="0" smtClean="0"/>
              <a:t>This is what your assignment</a:t>
            </a:r>
            <a:r>
              <a:rPr lang="en-US" baseline="0" dirty="0" smtClean="0"/>
              <a:t> looks like as you refer to information and arguments you have found.</a:t>
            </a:r>
          </a:p>
          <a:p>
            <a:r>
              <a:rPr lang="en-US" baseline="0" dirty="0" smtClean="0"/>
              <a:t>The full reference, such as  …</a:t>
            </a:r>
          </a:p>
          <a:p>
            <a:r>
              <a:rPr lang="en-US" baseline="0" dirty="0" smtClean="0"/>
              <a:t>Smith, J. (1999) The history of Tasmania.  Sydney: Longman.</a:t>
            </a:r>
          </a:p>
          <a:p>
            <a:r>
              <a:rPr lang="en-US" baseline="0" dirty="0" smtClean="0"/>
              <a:t>…. would then be in the reference list at the end of your assignment.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46839-314C-4E56-B4D7-221F2FA480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38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into detail about long in-text citations over 40 words.  </a:t>
            </a:r>
            <a:r>
              <a:rPr lang="en-US" dirty="0" smtClean="0"/>
              <a:t>Could</a:t>
            </a:r>
            <a:r>
              <a:rPr lang="en-US" baseline="0" dirty="0" smtClean="0"/>
              <a:t> be t</a:t>
            </a:r>
            <a:r>
              <a:rPr lang="en-US" dirty="0" smtClean="0"/>
              <a:t>oo </a:t>
            </a:r>
            <a:r>
              <a:rPr lang="en-US" dirty="0" smtClean="0"/>
              <a:t>much detail – depends on the stage of the students.  Can hide this slide for introductory sessions.</a:t>
            </a:r>
          </a:p>
          <a:p>
            <a:endParaRPr lang="en-US" dirty="0" smtClean="0"/>
          </a:p>
          <a:p>
            <a:r>
              <a:rPr lang="en-US" dirty="0" smtClean="0"/>
              <a:t>Indented.  No quotation</a:t>
            </a:r>
            <a:r>
              <a:rPr lang="en-US" baseline="0" dirty="0" smtClean="0"/>
              <a:t> 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46839-314C-4E56-B4D7-221F2FA480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5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the concept of Plagiarism.</a:t>
            </a:r>
            <a:r>
              <a:rPr lang="en-US" baseline="0" dirty="0" smtClean="0"/>
              <a:t> How many students in the class have heard the term?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3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Bart doing detention for Plagiarism here? Is this</a:t>
            </a:r>
            <a:r>
              <a:rPr lang="en-US" baseline="0" dirty="0" smtClean="0"/>
              <a:t> the worst that can happen if you are caught Plagiarizing?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4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can see some of the consequences for plagiarizing.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5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HCT recommends APA referencing</a:t>
            </a:r>
            <a:r>
              <a:rPr lang="en-US" baseline="0" dirty="0" smtClean="0"/>
              <a:t> but always check with your teacher. Some programs require specific referencing styles.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 the following short VIDEO: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#S16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you need to Cite Sources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https://www.youtube.com/watch?v=5UcCBByLchw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 simple and clear introduction to why you need to cite the sources you use in your research.  Produced by the College of San Mateo, US.  Video is 2.09 min.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use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#T155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activity sheet: Glossary for Citations and Referencing ACTIVITY  A brief glossary and activity sheet useful for students.  Use in conjunction with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#S16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– “Why you need to Cite Sources”.  Short practical exercise then to identify some of the common words useful to recognize when referencing, and to test understanding.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82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the reasons we reference or cite.</a:t>
            </a:r>
          </a:p>
          <a:p>
            <a:endParaRPr lang="en-US" dirty="0" smtClean="0"/>
          </a:p>
          <a:p>
            <a:r>
              <a:rPr lang="en-US" b="1" dirty="0" smtClean="0"/>
              <a:t>… and what does a reference, or a citation look like?</a:t>
            </a:r>
          </a:p>
          <a:p>
            <a:r>
              <a:rPr lang="en-US" dirty="0" smtClean="0"/>
              <a:t>View</a:t>
            </a:r>
            <a:r>
              <a:rPr lang="en-US" baseline="0" dirty="0" smtClean="0"/>
              <a:t> the short VIDEO </a:t>
            </a:r>
            <a:r>
              <a:rPr lang="en-US" b="1" baseline="0" dirty="0" smtClean="0"/>
              <a:t>#S11</a:t>
            </a:r>
            <a:r>
              <a:rPr lang="en-US" baseline="0" dirty="0" smtClean="0"/>
              <a:t>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a citation?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http://www.educanon.com/public/106211/248212?cn=s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short video clip showing what type of things can have a citation, and what citations look like.  Quiz included.  Video clip is 0:40 secs.  Produced by University of South Florida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EduCanon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APA is the HCT preferred style</a:t>
            </a:r>
            <a:r>
              <a:rPr lang="en-US" baseline="0" dirty="0" smtClean="0"/>
              <a:t> (the first reference)  An easy way to pick APA is that the date of publication is always just after the author in brackets.</a:t>
            </a:r>
            <a:endParaRPr lang="en-US" dirty="0" smtClean="0"/>
          </a:p>
          <a:p>
            <a:r>
              <a:rPr lang="en-US" dirty="0" smtClean="0"/>
              <a:t>There are actually thousands</a:t>
            </a:r>
            <a:r>
              <a:rPr lang="en-US" baseline="0" dirty="0" smtClean="0"/>
              <a:t> of citation styles – the main ones are APA, MLA and Chicago.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main idea is that </a:t>
            </a:r>
            <a:r>
              <a:rPr lang="en-US" b="1" baseline="0" dirty="0" smtClean="0"/>
              <a:t>whichever style </a:t>
            </a:r>
            <a:r>
              <a:rPr lang="en-US" baseline="0" dirty="0" smtClean="0"/>
              <a:t>you use for citing your sources, you follow that style, and </a:t>
            </a:r>
            <a:r>
              <a:rPr lang="en-US" b="1" baseline="0" dirty="0" smtClean="0"/>
              <a:t>you are consistent</a:t>
            </a:r>
            <a:r>
              <a:rPr lang="en-US" b="0" baseline="0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A3748-DB57-481C-B7FB-B6C47F57A7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51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does the Reference list look like</a:t>
            </a:r>
            <a:r>
              <a:rPr lang="en-US" b="1" baseline="0" dirty="0" smtClean="0"/>
              <a:t> (at the end of your paper)?  </a:t>
            </a:r>
            <a:r>
              <a:rPr lang="en-US" b="0" baseline="0" dirty="0" smtClean="0"/>
              <a:t>Also known as the </a:t>
            </a:r>
            <a:r>
              <a:rPr lang="en-US" b="1" baseline="0" dirty="0" smtClean="0"/>
              <a:t>Bibliography.</a:t>
            </a: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bibliography is using APA style.  How many styles are there – can anyone remember any others?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Features of a bibliography:</a:t>
            </a:r>
          </a:p>
          <a:p>
            <a:r>
              <a:rPr lang="en-US" dirty="0" smtClean="0"/>
              <a:t>References/ bibliography starts on</a:t>
            </a:r>
            <a:r>
              <a:rPr lang="en-US" baseline="0" dirty="0" smtClean="0"/>
              <a:t> a new page, and simple heading </a:t>
            </a:r>
          </a:p>
          <a:p>
            <a:r>
              <a:rPr lang="en-US" dirty="0" smtClean="0"/>
              <a:t>Alphabetical</a:t>
            </a:r>
            <a:r>
              <a:rPr lang="en-US" baseline="0" dirty="0" smtClean="0"/>
              <a:t> by author (or title if no author)</a:t>
            </a:r>
          </a:p>
          <a:p>
            <a:r>
              <a:rPr lang="en-US" baseline="0" dirty="0" smtClean="0"/>
              <a:t>Indented after the first line of each entry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APA only does the Uppercase Letter for the first letter of the Title of the book or article.  </a:t>
            </a:r>
          </a:p>
          <a:p>
            <a:r>
              <a:rPr lang="en-US" baseline="0" dirty="0" smtClean="0"/>
              <a:t>Format of each citation is very regular – different format for each type of resource e.g. a book, a journal article, an artwork</a:t>
            </a:r>
          </a:p>
          <a:p>
            <a:r>
              <a:rPr lang="en-US" baseline="0" dirty="0" smtClean="0"/>
              <a:t>More than one author is separated by &amp; - if three or more authors, it would be </a:t>
            </a:r>
            <a:r>
              <a:rPr lang="en-US" b="1" baseline="0" dirty="0" smtClean="0"/>
              <a:t>Smith, A., Jones, G. &amp; Martin, K.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SO…</a:t>
            </a:r>
          </a:p>
          <a:p>
            <a:r>
              <a:rPr lang="en-US" b="1" baseline="0" dirty="0" smtClean="0"/>
              <a:t>You need to cite all of your resources in an academic paper – different from school now!</a:t>
            </a:r>
          </a:p>
          <a:p>
            <a:r>
              <a:rPr lang="en-US" b="1" baseline="0" dirty="0" smtClean="0"/>
              <a:t>Citations have a regular pattern (a citation style) – needs to be followed carefully.</a:t>
            </a:r>
          </a:p>
          <a:p>
            <a:r>
              <a:rPr lang="en-US" b="1" baseline="0" dirty="0" smtClean="0"/>
              <a:t>When you write a paper, you will have:</a:t>
            </a:r>
          </a:p>
          <a:p>
            <a:pPr marL="228600" indent="-228600">
              <a:buAutoNum type="alphaLcParenBoth"/>
            </a:pPr>
            <a:r>
              <a:rPr lang="en-US" b="1" baseline="0" dirty="0" smtClean="0"/>
              <a:t>  in-text citations within the body of your paper, and</a:t>
            </a:r>
          </a:p>
          <a:p>
            <a:pPr marL="228600" indent="-228600">
              <a:buAutoNum type="alphaLcParenBoth"/>
            </a:pPr>
            <a:r>
              <a:rPr lang="en-US" b="1" baseline="0" dirty="0" smtClean="0"/>
              <a:t>  A reference list at the end</a:t>
            </a:r>
          </a:p>
          <a:p>
            <a:pPr marL="0" indent="0">
              <a:buNone/>
            </a:pPr>
            <a:endParaRPr lang="en-US" b="1" baseline="0" dirty="0" smtClean="0"/>
          </a:p>
          <a:p>
            <a:pPr marL="0" indent="0">
              <a:buNone/>
            </a:pPr>
            <a:r>
              <a:rPr lang="en-US" b="0" baseline="0" dirty="0" smtClean="0"/>
              <a:t>Students could review the reference lists located at the back of books or academic journal articles to verify these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06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ACTIVITY:  </a:t>
            </a:r>
            <a:r>
              <a:rPr lang="en-US" i="1" baseline="0" dirty="0" smtClean="0"/>
              <a:t>To cite or not to cite?  </a:t>
            </a:r>
            <a:r>
              <a:rPr lang="en-US" b="1" baseline="0" dirty="0" smtClean="0"/>
              <a:t>#T156, #T157, #T158</a:t>
            </a:r>
          </a:p>
          <a:p>
            <a:r>
              <a:rPr lang="en-US" baseline="0" dirty="0" smtClean="0"/>
              <a:t>Three separate (similar) worksheets are available so that fewer questions are asked of each group – in pairs or small groups students complete their worksheet, and then report back to the class.  Students need to have decided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 citation is appropriate, and when it is not needed.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30D6-19B0-4D20-A097-4B436814AA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7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F97746-8553-4E6D-9A2B-5A8966A1367C}" type="datetime1">
              <a:rPr lang="en-US" smtClean="0"/>
              <a:t>8/23/2015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6D5C6-7166-45CF-B2D6-5129FA8FEEDB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D78C-DA56-429D-9CCB-9976E999A918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2D2F1-ABF4-4A22-A330-E45BCCE3BF74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4D935-3AFD-4FF2-9520-2ED6180DD66D}" type="datetime1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1E926-BDD4-4625-B22B-02E4F1489910}" type="datetime1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97CBF-1955-4D82-91F6-D74EE52135E3}" type="datetime1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FF0EA-F16F-4866-BBA3-409236ED9B75}" type="datetime1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7680D-93B1-4800-BA5E-0B3D4E44C934}" type="datetime1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A33B96-46F9-4768-82B1-9B8B73B9ECE1}" type="datetime1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0BFF99-1CD8-4708-A0D2-1AD5CD2454F8}" type="datetime1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5511C-6B2D-4B14-9CE6-507C77C2005F}" type="datetime1">
              <a:rPr lang="en-US" smtClean="0"/>
              <a:t>8/23/2015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7C3865-9DBB-4C86-9896-C08BFC324C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bib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m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209799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APA Referencing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9050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4400" dirty="0" smtClean="0"/>
              <a:t>In-text and Reference Lists</a:t>
            </a:r>
          </a:p>
          <a:p>
            <a:pPr algn="ctr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easy ways to learn how to reference your information sources</a:t>
            </a:r>
          </a:p>
          <a:p>
            <a:endParaRPr lang="en-US" dirty="0"/>
          </a:p>
          <a:p>
            <a:pPr lvl="1"/>
            <a:r>
              <a:rPr lang="en-US" dirty="0" smtClean="0"/>
              <a:t>Use a master sheet or website giving examples to follow (HANDOUT of basic APA examples for HCT)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the “References” tab in MSWord</a:t>
            </a:r>
          </a:p>
          <a:p>
            <a:pPr marL="109728" indent="0">
              <a:buNone/>
            </a:pPr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to reference?</a:t>
            </a:r>
            <a:endParaRPr lang="en-US" sz="54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95800"/>
            <a:ext cx="8077200" cy="10557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76600" y="4855224"/>
            <a:ext cx="1371600" cy="6096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868385" y="4921637"/>
            <a:ext cx="255815" cy="10342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68385" y="5987715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References tab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37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Use </a:t>
            </a:r>
            <a:r>
              <a:rPr lang="en-US" dirty="0"/>
              <a:t>one of the many free online citation </a:t>
            </a:r>
            <a:r>
              <a:rPr lang="en-US" dirty="0" smtClean="0"/>
              <a:t>tools. You can type in the information you have, or sometimes upload the whole reference.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Try </a:t>
            </a:r>
            <a:r>
              <a:rPr lang="en-US" dirty="0">
                <a:hlinkClick r:id="rId3"/>
              </a:rPr>
              <a:t>http://www.easybib.com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to reference?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06536"/>
            <a:ext cx="914400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Use </a:t>
            </a:r>
            <a:r>
              <a:rPr lang="en-US" dirty="0"/>
              <a:t>one of the many free online citation </a:t>
            </a:r>
            <a:r>
              <a:rPr lang="en-US" dirty="0" smtClean="0"/>
              <a:t>tools. You can type in the information you have, or sometimes upload the whole reference.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… or try </a:t>
            </a:r>
            <a:r>
              <a:rPr lang="en-US" dirty="0">
                <a:hlinkClick r:id="rId3"/>
              </a:rPr>
              <a:t>http://www.bibme.org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to reference?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9144000" cy="36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 Use </a:t>
            </a:r>
            <a:r>
              <a:rPr lang="en-US" dirty="0"/>
              <a:t>the HCT database </a:t>
            </a:r>
            <a:r>
              <a:rPr lang="en-US" b="1" dirty="0" err="1"/>
              <a:t>NoodleTools</a:t>
            </a:r>
            <a:endParaRPr lang="en-US" b="1" dirty="0"/>
          </a:p>
          <a:p>
            <a:endParaRPr lang="en-US" dirty="0"/>
          </a:p>
          <a:p>
            <a:pPr marL="109728" indent="0">
              <a:buNone/>
            </a:pPr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to reference?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2068286"/>
            <a:ext cx="9116786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0" y="45720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Good graphics to identify what information you might need, and where it might be on that resource.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956957" y="4572000"/>
            <a:ext cx="990600" cy="4572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47557" y="4267200"/>
            <a:ext cx="3505200" cy="1803781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dirty="0" smtClean="0"/>
              <a:t>Learn how to download references from the library catalog or databases, </a:t>
            </a:r>
            <a:r>
              <a:rPr lang="en-US" dirty="0" err="1" smtClean="0"/>
              <a:t>WorldCat</a:t>
            </a:r>
            <a:r>
              <a:rPr lang="en-US" dirty="0" smtClean="0"/>
              <a:t>, or Google Scholar</a:t>
            </a:r>
          </a:p>
          <a:p>
            <a:pPr marL="109728" indent="0">
              <a:buNone/>
            </a:pPr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to reference?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84502"/>
            <a:ext cx="3267075" cy="1263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196" y="2514600"/>
            <a:ext cx="4940228" cy="1680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65" y="3765931"/>
            <a:ext cx="2039867" cy="2305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4275" y="4572000"/>
            <a:ext cx="51771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HANDOUTS are available to find out how to download references from all of these resources.</a:t>
            </a:r>
          </a:p>
          <a:p>
            <a:endParaRPr lang="en-US" dirty="0"/>
          </a:p>
          <a:p>
            <a:r>
              <a:rPr lang="en-US" b="1" dirty="0" smtClean="0"/>
              <a:t>Always check that the download is correct!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43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72400" cy="3134911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In-text APA</a:t>
            </a:r>
          </a:p>
          <a:p>
            <a:pPr algn="ctr"/>
            <a:r>
              <a:rPr lang="en-US" sz="8800" dirty="0" smtClean="0"/>
              <a:t>citations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3513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In-text citations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According to Smith (1999),  “there is a dark and tragic Tasmania of brooding mountains” (p. 330).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has been claimed that students love to use new technologies (Jones, 2012), but some students are not so keen!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Jones (2012) discussed the importance of this issue, and concluded that 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(FULL reference is then at the end of the paper)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Citing a Long Quotation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Smith (1999) also stated the following:</a:t>
            </a:r>
          </a:p>
          <a:p>
            <a:pPr marL="0" indent="0">
              <a:buNone/>
            </a:pPr>
            <a:r>
              <a:rPr lang="en-US" dirty="0" smtClean="0"/>
              <a:t>          Tales of rainy coasts, forbidding mountains, and </a:t>
            </a:r>
          </a:p>
          <a:p>
            <a:pPr marL="0" indent="0">
              <a:buNone/>
            </a:pPr>
            <a:r>
              <a:rPr lang="en-US" dirty="0" smtClean="0"/>
              <a:t>         savages on the beach did nothing to kindle any</a:t>
            </a:r>
          </a:p>
          <a:p>
            <a:pPr marL="0" indent="0">
              <a:buNone/>
            </a:pPr>
            <a:r>
              <a:rPr lang="en-US" dirty="0" smtClean="0"/>
              <a:t>          enthusiasm for the place among his masters and</a:t>
            </a:r>
          </a:p>
          <a:p>
            <a:pPr marL="0" indent="0">
              <a:buNone/>
            </a:pPr>
            <a:r>
              <a:rPr lang="en-US" dirty="0" smtClean="0"/>
              <a:t>          when his subsequent voyage in 1644 turned up</a:t>
            </a:r>
          </a:p>
          <a:p>
            <a:pPr marL="0" indent="0">
              <a:buNone/>
            </a:pPr>
            <a:r>
              <a:rPr lang="en-US" dirty="0" smtClean="0"/>
              <a:t>         pretty much the same things, the Dutch gave up  </a:t>
            </a:r>
          </a:p>
          <a:p>
            <a:pPr marL="0" indent="0">
              <a:buNone/>
            </a:pPr>
            <a:r>
              <a:rPr lang="en-US" dirty="0" smtClean="0"/>
              <a:t>         on Australia altogether. (p.330)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0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27664"/>
            <a:ext cx="4800600" cy="2172736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 smtClean="0"/>
              <a:t>Quiz Time!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727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6000" dirty="0" smtClean="0"/>
              <a:t>You </a:t>
            </a:r>
            <a:r>
              <a:rPr lang="en-US" sz="6000" dirty="0"/>
              <a:t>only need to reference if you quote someone’s exact words.    </a:t>
            </a:r>
            <a:r>
              <a:rPr lang="en-US" dirty="0"/>
              <a:t>	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</a:t>
            </a:r>
            <a:r>
              <a:rPr lang="en-US" dirty="0" smtClean="0"/>
              <a:t>1 – True or false?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Plagiarism is when you use another’s thoughts, words, or ideas and you present them as your own.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294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6000" dirty="0" smtClean="0"/>
              <a:t>If </a:t>
            </a:r>
            <a:r>
              <a:rPr lang="en-US" sz="6000" dirty="0"/>
              <a:t>you copy and paste a text but change the words, you don't need to reference.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– True or false?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6000" dirty="0" smtClean="0"/>
              <a:t>You </a:t>
            </a:r>
            <a:r>
              <a:rPr lang="en-US" sz="6000" dirty="0"/>
              <a:t>don’t need </a:t>
            </a:r>
            <a:endParaRPr lang="en-US" sz="6000" dirty="0" smtClean="0"/>
          </a:p>
          <a:p>
            <a:pPr marL="68580" indent="0">
              <a:buNone/>
            </a:pPr>
            <a:r>
              <a:rPr lang="en-US" sz="6000" dirty="0" smtClean="0"/>
              <a:t>in-text </a:t>
            </a:r>
            <a:r>
              <a:rPr lang="en-US" sz="6000" dirty="0"/>
              <a:t>referencing if you have a </a:t>
            </a:r>
            <a:r>
              <a:rPr lang="en-US" sz="6000" dirty="0" smtClean="0"/>
              <a:t>reference list at </a:t>
            </a:r>
            <a:r>
              <a:rPr lang="en-US" sz="6000" dirty="0"/>
              <a:t>the 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– True or false?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0"/>
            <a:ext cx="9426795" cy="6858000"/>
          </a:xfrm>
        </p:spPr>
      </p:pic>
    </p:spTree>
    <p:extLst>
      <p:ext uri="{BB962C8B-B14F-4D97-AF65-F5344CB8AC3E}">
        <p14:creationId xmlns:p14="http://schemas.microsoft.com/office/powerpoint/2010/main" val="7229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581538"/>
            <a:ext cx="8229600" cy="4254691"/>
          </a:xfrm>
        </p:spPr>
        <p:txBody>
          <a:bodyPr/>
          <a:lstStyle/>
          <a:p>
            <a:pPr algn="ctr"/>
            <a:r>
              <a:rPr lang="en-US" dirty="0" smtClean="0"/>
              <a:t>Kicked out of school</a:t>
            </a:r>
          </a:p>
          <a:p>
            <a:pPr marL="109728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Fired from job</a:t>
            </a:r>
          </a:p>
          <a:p>
            <a:pPr marL="109728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All prior work suspect</a:t>
            </a:r>
          </a:p>
          <a:p>
            <a:pPr marL="109728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Poor reputation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471" y="9144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happens to those </a:t>
            </a:r>
            <a:br>
              <a:rPr lang="en-US" dirty="0" smtClean="0"/>
            </a:br>
            <a:r>
              <a:rPr lang="en-US" dirty="0" smtClean="0"/>
              <a:t>who plagiarize?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0871" y="2743200"/>
            <a:ext cx="8229600" cy="2286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5400" dirty="0" smtClean="0"/>
          </a:p>
          <a:p>
            <a:pPr marL="109728" indent="0" algn="ctr">
              <a:buNone/>
            </a:pPr>
            <a:r>
              <a:rPr lang="en-US" sz="5400" dirty="0" smtClean="0"/>
              <a:t>Use APA Referencing!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can we make sure </a:t>
            </a:r>
            <a:br>
              <a:rPr lang="en-US" dirty="0" smtClean="0"/>
            </a:br>
            <a:r>
              <a:rPr lang="en-US" dirty="0" smtClean="0"/>
              <a:t>we don’t plagiarize?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7186108" cy="4724400"/>
          </a:xfrm>
        </p:spPr>
        <p:txBody>
          <a:bodyPr>
            <a:normAutofit fontScale="25000" lnSpcReduction="20000"/>
          </a:bodyPr>
          <a:lstStyle/>
          <a:p>
            <a:endParaRPr lang="en-US" sz="3400" dirty="0" smtClean="0"/>
          </a:p>
          <a:p>
            <a:r>
              <a:rPr lang="en-US" sz="9600" dirty="0" smtClean="0"/>
              <a:t>To </a:t>
            </a:r>
            <a:r>
              <a:rPr lang="en-US" sz="9600" dirty="0"/>
              <a:t>help others find the sources you </a:t>
            </a:r>
            <a:r>
              <a:rPr lang="en-US" sz="9600" dirty="0" smtClean="0"/>
              <a:t>used.</a:t>
            </a:r>
          </a:p>
          <a:p>
            <a:endParaRPr lang="en-US" sz="6400" dirty="0"/>
          </a:p>
          <a:p>
            <a:r>
              <a:rPr lang="en-US" sz="9600" dirty="0" smtClean="0"/>
              <a:t>Give </a:t>
            </a:r>
            <a:r>
              <a:rPr lang="en-US" sz="9600" dirty="0"/>
              <a:t>credit to those who did the original work or research.</a:t>
            </a:r>
          </a:p>
          <a:p>
            <a:pPr marL="0" indent="0">
              <a:buNone/>
            </a:pPr>
            <a:r>
              <a:rPr lang="en-US" sz="8600" dirty="0"/>
              <a:t> </a:t>
            </a:r>
          </a:p>
          <a:p>
            <a:r>
              <a:rPr lang="en-US" sz="9600" dirty="0" smtClean="0"/>
              <a:t>To help the </a:t>
            </a:r>
            <a:r>
              <a:rPr lang="en-US" sz="9600" dirty="0"/>
              <a:t>reader </a:t>
            </a:r>
            <a:r>
              <a:rPr lang="en-US" sz="9600" dirty="0" smtClean="0"/>
              <a:t>find </a:t>
            </a:r>
            <a:r>
              <a:rPr lang="en-US" sz="9600" dirty="0"/>
              <a:t>the original source in order to read more or verify information. </a:t>
            </a:r>
            <a:endParaRPr lang="en-US" sz="9600" dirty="0" smtClean="0"/>
          </a:p>
          <a:p>
            <a:endParaRPr lang="en-US" sz="6400" dirty="0"/>
          </a:p>
          <a:p>
            <a:r>
              <a:rPr lang="en-US" sz="9600" dirty="0"/>
              <a:t>In-text</a:t>
            </a:r>
            <a:r>
              <a:rPr lang="en-US" sz="9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9600" dirty="0"/>
              <a:t>referencing helps the reader to find full details of sources in the reference </a:t>
            </a:r>
            <a:r>
              <a:rPr lang="en-US" sz="9600" dirty="0" smtClean="0"/>
              <a:t>list and shows which ideas belong to whom.</a:t>
            </a:r>
            <a:endParaRPr lang="en-US" sz="9600" dirty="0"/>
          </a:p>
          <a:p>
            <a:endParaRPr lang="en-US" sz="6400" dirty="0" smtClean="0"/>
          </a:p>
          <a:p>
            <a:r>
              <a:rPr lang="en-US" sz="9600" dirty="0" smtClean="0"/>
              <a:t>Universal – regardless of language.</a:t>
            </a:r>
            <a:endParaRPr lang="en-US" sz="9600" dirty="0"/>
          </a:p>
          <a:p>
            <a:pPr marL="0" indent="0">
              <a:buNone/>
            </a:pPr>
            <a:r>
              <a:rPr lang="en-US" sz="3400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Why reference?</a:t>
            </a:r>
            <a:r>
              <a:rPr lang="en-US" sz="5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660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citation STYLES?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521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Look at the following </a:t>
            </a:r>
            <a:r>
              <a:rPr lang="en-US" b="1" dirty="0" smtClean="0"/>
              <a:t>references: </a:t>
            </a:r>
          </a:p>
          <a:p>
            <a:pPr marL="256032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Steinbeck</a:t>
            </a:r>
            <a:r>
              <a:rPr lang="en-US" sz="2800" dirty="0"/>
              <a:t>, J. (1952). </a:t>
            </a:r>
            <a:r>
              <a:rPr lang="en-US" sz="2800" i="1" dirty="0"/>
              <a:t>East of Eden. </a:t>
            </a:r>
            <a:r>
              <a:rPr lang="en-US" sz="2800" dirty="0"/>
              <a:t>New York: Viking</a:t>
            </a:r>
            <a:r>
              <a:rPr lang="en-US" sz="2800" dirty="0" smtClean="0"/>
              <a:t>.</a:t>
            </a:r>
          </a:p>
          <a:p>
            <a:pPr marL="256032" lvl="1" indent="0">
              <a:buNone/>
            </a:pPr>
            <a:endParaRPr lang="en-US" sz="2800" dirty="0"/>
          </a:p>
          <a:p>
            <a:pPr marL="256032" lvl="1" indent="0">
              <a:buNone/>
            </a:pPr>
            <a:r>
              <a:rPr lang="en-US" sz="2800" dirty="0"/>
              <a:t>Steinbeck, John. </a:t>
            </a:r>
            <a:r>
              <a:rPr lang="en-US" sz="2800" i="1" dirty="0"/>
              <a:t>East of Eden</a:t>
            </a:r>
            <a:r>
              <a:rPr lang="en-US" sz="2800" dirty="0"/>
              <a:t>. New York: Viking, 1952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8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S</a:t>
            </a:r>
            <a:r>
              <a:rPr lang="en-US" b="1" dirty="0" smtClean="0"/>
              <a:t>ame book, but the way of writing the reference changes with the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style</a:t>
            </a:r>
            <a:r>
              <a:rPr lang="en-US" b="1" dirty="0" smtClean="0"/>
              <a:t>.  Which as APA/MLA?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3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610600" cy="4788091"/>
          </a:xfrm>
        </p:spPr>
        <p:txBody>
          <a:bodyPr>
            <a:normAutofit fontScale="92500" lnSpcReduction="10000"/>
          </a:bodyPr>
          <a:lstStyle/>
          <a:p>
            <a:r>
              <a:rPr lang="en-US" sz="2300" dirty="0"/>
              <a:t>Backer, H. D. (2008). </a:t>
            </a:r>
            <a:r>
              <a:rPr lang="en-US" sz="2300" i="1" dirty="0"/>
              <a:t>Wilderness first aid: </a:t>
            </a:r>
            <a:endParaRPr lang="en-US" sz="2300" i="1" dirty="0" smtClean="0"/>
          </a:p>
          <a:p>
            <a:pPr marL="393192" lvl="1" indent="0">
              <a:buNone/>
            </a:pPr>
            <a:r>
              <a:rPr lang="en-US" i="1" dirty="0" smtClean="0"/>
              <a:t>	</a:t>
            </a:r>
          </a:p>
          <a:p>
            <a:pPr marL="393192" lvl="1" indent="0">
              <a:buNone/>
            </a:pPr>
            <a:r>
              <a:rPr lang="en-US" i="1" dirty="0"/>
              <a:t>	e</a:t>
            </a:r>
            <a:r>
              <a:rPr lang="en-US" i="1" dirty="0" smtClean="0"/>
              <a:t>mergency </a:t>
            </a:r>
            <a:r>
              <a:rPr lang="en-US" i="1" dirty="0"/>
              <a:t>care for remote locations, third edition.</a:t>
            </a: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Sudbury</a:t>
            </a:r>
            <a:r>
              <a:rPr lang="en-US" dirty="0"/>
              <a:t>, Massachusetts: Jones And Bartlett </a:t>
            </a:r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	Publisher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Chamberlain</a:t>
            </a:r>
            <a:r>
              <a:rPr lang="en-US" sz="2400" dirty="0"/>
              <a:t>, J. M., Krug, S., &amp; Shaw, K. </a:t>
            </a:r>
            <a:endParaRPr lang="en-US" sz="2400" dirty="0" smtClean="0"/>
          </a:p>
          <a:p>
            <a:pPr marL="630936" lvl="2" indent="0">
              <a:buNone/>
            </a:pPr>
            <a:r>
              <a:rPr lang="en-US" sz="2400" dirty="0" smtClean="0"/>
              <a:t>	</a:t>
            </a:r>
          </a:p>
          <a:p>
            <a:pPr marL="630936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/>
              <a:t>2013). Emergency care for children in the </a:t>
            </a:r>
            <a:r>
              <a:rPr lang="en-US" sz="2400" dirty="0" smtClean="0"/>
              <a:t>United </a:t>
            </a:r>
          </a:p>
          <a:p>
            <a:pPr marL="630936" lvl="2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630936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States</a:t>
            </a:r>
            <a:r>
              <a:rPr lang="en-US" sz="2400" dirty="0"/>
              <a:t>. </a:t>
            </a:r>
            <a:r>
              <a:rPr lang="en-US" sz="2400" i="1" dirty="0"/>
              <a:t>Health Affairs</a:t>
            </a:r>
            <a:r>
              <a:rPr lang="en-US" sz="2400" dirty="0"/>
              <a:t>, </a:t>
            </a:r>
            <a:r>
              <a:rPr lang="en-US" sz="2400" i="1" dirty="0"/>
              <a:t>32</a:t>
            </a:r>
            <a:r>
              <a:rPr lang="en-US" sz="2400" dirty="0"/>
              <a:t>(12), 2109-2115.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a Reference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use someone else’s idea.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dirty="0" smtClean="0"/>
              <a:t>When you use someone else’s words either exactly as they are, or changing them into your own words (paraphrasing).</a:t>
            </a:r>
          </a:p>
          <a:p>
            <a:pPr marL="109728" indent="0">
              <a:buNone/>
            </a:pPr>
            <a:endParaRPr lang="en-US" sz="1200" dirty="0"/>
          </a:p>
          <a:p>
            <a:r>
              <a:rPr lang="en-US" dirty="0" smtClean="0"/>
              <a:t>When not to reference?</a:t>
            </a:r>
          </a:p>
          <a:p>
            <a:pPr lvl="1"/>
            <a:r>
              <a:rPr lang="en-US" dirty="0" smtClean="0"/>
              <a:t>Common / General Knowledge</a:t>
            </a:r>
          </a:p>
          <a:p>
            <a:pPr lvl="2"/>
            <a:r>
              <a:rPr lang="en-US" dirty="0" smtClean="0"/>
              <a:t>Call 999 in an emergency.</a:t>
            </a:r>
          </a:p>
          <a:p>
            <a:pPr lvl="2"/>
            <a:r>
              <a:rPr lang="en-US" dirty="0" smtClean="0"/>
              <a:t>The sun is yellow.</a:t>
            </a:r>
          </a:p>
          <a:p>
            <a:pPr lvl="2"/>
            <a:r>
              <a:rPr lang="en-US" dirty="0" smtClean="0"/>
              <a:t>The sky is blue.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When to reference?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5683177"/>
            <a:ext cx="4217433" cy="56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9065</TotalTime>
  <Words>2460</Words>
  <Application>Microsoft Office PowerPoint</Application>
  <PresentationFormat>On-screen Show (4:3)</PresentationFormat>
  <Paragraphs>225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APA Referencing </vt:lpstr>
      <vt:lpstr>What is plagiarism?</vt:lpstr>
      <vt:lpstr>PowerPoint Presentation</vt:lpstr>
      <vt:lpstr>What happens to those  who plagiarize?</vt:lpstr>
      <vt:lpstr>How can we make sure  we don’t plagiarize?</vt:lpstr>
      <vt:lpstr>Why reference? </vt:lpstr>
      <vt:lpstr>What are citation STYLES?</vt:lpstr>
      <vt:lpstr>Example of a Reference List</vt:lpstr>
      <vt:lpstr>When to reference?</vt:lpstr>
      <vt:lpstr>How to reference?</vt:lpstr>
      <vt:lpstr>How to reference?</vt:lpstr>
      <vt:lpstr>How to reference?</vt:lpstr>
      <vt:lpstr>How to reference?</vt:lpstr>
      <vt:lpstr>How to reference?</vt:lpstr>
      <vt:lpstr>  </vt:lpstr>
      <vt:lpstr>In-text citations</vt:lpstr>
      <vt:lpstr>Citing a Long Quotation</vt:lpstr>
      <vt:lpstr> Quiz Time!</vt:lpstr>
      <vt:lpstr>Question 1 – True or false? </vt:lpstr>
      <vt:lpstr>Question 2 – True or false?</vt:lpstr>
      <vt:lpstr>Question 3 – True or false?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Referencing</dc:title>
  <dc:creator>Windows User</dc:creator>
  <cp:lastModifiedBy>Dr. Janet Martin</cp:lastModifiedBy>
  <cp:revision>146</cp:revision>
  <dcterms:created xsi:type="dcterms:W3CDTF">2011-09-12T05:00:02Z</dcterms:created>
  <dcterms:modified xsi:type="dcterms:W3CDTF">2015-08-23T08:05:06Z</dcterms:modified>
</cp:coreProperties>
</file>